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4029" r:id="rId2"/>
    <p:sldMasterId id="2147484041" r:id="rId3"/>
  </p:sldMasterIdLst>
  <p:notesMasterIdLst>
    <p:notesMasterId r:id="rId53"/>
  </p:notesMasterIdLst>
  <p:handoutMasterIdLst>
    <p:handoutMasterId r:id="rId54"/>
  </p:handoutMasterIdLst>
  <p:sldIdLst>
    <p:sldId id="262" r:id="rId4"/>
    <p:sldId id="388" r:id="rId5"/>
    <p:sldId id="799" r:id="rId6"/>
    <p:sldId id="800" r:id="rId7"/>
    <p:sldId id="801" r:id="rId8"/>
    <p:sldId id="802" r:id="rId9"/>
    <p:sldId id="785" r:id="rId10"/>
    <p:sldId id="786" r:id="rId11"/>
    <p:sldId id="832" r:id="rId12"/>
    <p:sldId id="821" r:id="rId13"/>
    <p:sldId id="819" r:id="rId14"/>
    <p:sldId id="820" r:id="rId15"/>
    <p:sldId id="809" r:id="rId16"/>
    <p:sldId id="810" r:id="rId17"/>
    <p:sldId id="787" r:id="rId18"/>
    <p:sldId id="803" r:id="rId19"/>
    <p:sldId id="822" r:id="rId20"/>
    <p:sldId id="823" r:id="rId21"/>
    <p:sldId id="824" r:id="rId22"/>
    <p:sldId id="825" r:id="rId23"/>
    <p:sldId id="826" r:id="rId24"/>
    <p:sldId id="827" r:id="rId25"/>
    <p:sldId id="828" r:id="rId26"/>
    <p:sldId id="829" r:id="rId27"/>
    <p:sldId id="830" r:id="rId28"/>
    <p:sldId id="831" r:id="rId29"/>
    <p:sldId id="745" r:id="rId30"/>
    <p:sldId id="818" r:id="rId31"/>
    <p:sldId id="750" r:id="rId32"/>
    <p:sldId id="794" r:id="rId33"/>
    <p:sldId id="747" r:id="rId34"/>
    <p:sldId id="748" r:id="rId35"/>
    <p:sldId id="797" r:id="rId36"/>
    <p:sldId id="798" r:id="rId37"/>
    <p:sldId id="795" r:id="rId38"/>
    <p:sldId id="753" r:id="rId39"/>
    <p:sldId id="754" r:id="rId40"/>
    <p:sldId id="796" r:id="rId41"/>
    <p:sldId id="756" r:id="rId42"/>
    <p:sldId id="757" r:id="rId43"/>
    <p:sldId id="758" r:id="rId44"/>
    <p:sldId id="793" r:id="rId45"/>
    <p:sldId id="807" r:id="rId46"/>
    <p:sldId id="834" r:id="rId47"/>
    <p:sldId id="833" r:id="rId48"/>
    <p:sldId id="835" r:id="rId49"/>
    <p:sldId id="805" r:id="rId50"/>
    <p:sldId id="806" r:id="rId51"/>
    <p:sldId id="468" r:id="rId52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2" charset="0"/>
        <a:ea typeface="Arial" pitchFamily="-112" charset="0"/>
        <a:cs typeface="Arial" pitchFamily="-112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2" charset="0"/>
        <a:ea typeface="Arial" pitchFamily="-112" charset="0"/>
        <a:cs typeface="Arial" pitchFamily="-112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2" charset="0"/>
        <a:ea typeface="Arial" pitchFamily="-112" charset="0"/>
        <a:cs typeface="Arial" pitchFamily="-112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2" charset="0"/>
        <a:ea typeface="Arial" pitchFamily="-112" charset="0"/>
        <a:cs typeface="Arial" pitchFamily="-112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2" charset="0"/>
        <a:ea typeface="Arial" pitchFamily="-112" charset="0"/>
        <a:cs typeface="Arial" pitchFamily="-112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112" charset="0"/>
        <a:ea typeface="Arial" pitchFamily="-112" charset="0"/>
        <a:cs typeface="Arial" pitchFamily="-112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112" charset="0"/>
        <a:ea typeface="Arial" pitchFamily="-112" charset="0"/>
        <a:cs typeface="Arial" pitchFamily="-112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112" charset="0"/>
        <a:ea typeface="Arial" pitchFamily="-112" charset="0"/>
        <a:cs typeface="Arial" pitchFamily="-112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112" charset="0"/>
        <a:ea typeface="Arial" pitchFamily="-112" charset="0"/>
        <a:cs typeface="Arial" pitchFamily="-112" charset="0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BCC6"/>
    <a:srgbClr val="96092E"/>
    <a:srgbClr val="00273F"/>
    <a:srgbClr val="AFC6CB"/>
    <a:srgbClr val="5C8795"/>
    <a:srgbClr val="95082C"/>
    <a:srgbClr val="EDF8FB"/>
    <a:srgbClr val="B4005E"/>
    <a:srgbClr val="F0E45D"/>
    <a:srgbClr val="3B68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2" y="-96"/>
      </p:cViewPr>
      <p:guideLst>
        <p:guide orient="horz" pos="211"/>
        <p:guide pos="778"/>
        <p:guide pos="14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8720"/>
    </p:cViewPr>
  </p:sorterViewPr>
  <p:notesViewPr>
    <p:cSldViewPr>
      <p:cViewPr varScale="1">
        <p:scale>
          <a:sx n="80" d="100"/>
          <a:sy n="80" d="100"/>
        </p:scale>
        <p:origin x="-2022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50" Type="http://schemas.openxmlformats.org/officeDocument/2006/relationships/slide" Target="slides/slide47.xml"/><Relationship Id="rId51" Type="http://schemas.openxmlformats.org/officeDocument/2006/relationships/slide" Target="slides/slide48.xml"/><Relationship Id="rId52" Type="http://schemas.openxmlformats.org/officeDocument/2006/relationships/slide" Target="slides/slide49.xml"/><Relationship Id="rId53" Type="http://schemas.openxmlformats.org/officeDocument/2006/relationships/notesMaster" Target="notesMasters/notesMaster1.xml"/><Relationship Id="rId54" Type="http://schemas.openxmlformats.org/officeDocument/2006/relationships/handoutMaster" Target="handoutMasters/handoutMaster1.xml"/><Relationship Id="rId55" Type="http://schemas.openxmlformats.org/officeDocument/2006/relationships/printerSettings" Target="printerSettings/printerSettings1.bin"/><Relationship Id="rId56" Type="http://schemas.openxmlformats.org/officeDocument/2006/relationships/presProps" Target="presProps.xml"/><Relationship Id="rId57" Type="http://schemas.openxmlformats.org/officeDocument/2006/relationships/viewProps" Target="viewProps.xml"/><Relationship Id="rId58" Type="http://schemas.openxmlformats.org/officeDocument/2006/relationships/theme" Target="theme/theme1.xml"/><Relationship Id="rId59" Type="http://schemas.openxmlformats.org/officeDocument/2006/relationships/tableStyles" Target="tableStyles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4" Type="http://schemas.openxmlformats.org/officeDocument/2006/relationships/slide" Target="slides/slide41.xml"/><Relationship Id="rId45" Type="http://schemas.openxmlformats.org/officeDocument/2006/relationships/slide" Target="slides/slide42.xml"/><Relationship Id="rId46" Type="http://schemas.openxmlformats.org/officeDocument/2006/relationships/slide" Target="slides/slide43.xml"/><Relationship Id="rId47" Type="http://schemas.openxmlformats.org/officeDocument/2006/relationships/slide" Target="slides/slide44.xml"/><Relationship Id="rId48" Type="http://schemas.openxmlformats.org/officeDocument/2006/relationships/slide" Target="slides/slide45.xml"/><Relationship Id="rId49" Type="http://schemas.openxmlformats.org/officeDocument/2006/relationships/slide" Target="slides/slide4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4A7744-CF33-DF4C-9929-175F127CD8E2}" type="doc">
      <dgm:prSet loTypeId="urn:microsoft.com/office/officeart/2005/8/layout/vList5" loCatId="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63153AC3-FAA8-7C4F-9DBC-28F282A2349E}">
      <dgm:prSet phldrT="[Text]" custT="1"/>
      <dgm:spPr/>
      <dgm:t>
        <a:bodyPr/>
        <a:lstStyle/>
        <a:p>
          <a:r>
            <a:rPr lang="pt-BR" sz="2000" b="1" dirty="0" smtClean="0"/>
            <a:t>CRESCIMENTO DAS CLASSES C e </a:t>
          </a:r>
          <a:r>
            <a:rPr lang="pt-BR" sz="2000" b="1" dirty="0" err="1" smtClean="0"/>
            <a:t>D</a:t>
          </a:r>
          <a:r>
            <a:rPr lang="pt-BR" sz="2000" b="1" dirty="0" smtClean="0"/>
            <a:t>   NO ENSINO SUPERIOR</a:t>
          </a:r>
          <a:endParaRPr lang="pt-BR" sz="2000" b="1" dirty="0"/>
        </a:p>
      </dgm:t>
    </dgm:pt>
    <dgm:pt modelId="{68DBBD5F-7EFE-DE4C-9689-BC36E90D6054}" type="parTrans" cxnId="{03127B06-467A-CC41-946F-653BAC006DFA}">
      <dgm:prSet/>
      <dgm:spPr/>
      <dgm:t>
        <a:bodyPr/>
        <a:lstStyle/>
        <a:p>
          <a:endParaRPr lang="pt-BR" sz="1600"/>
        </a:p>
      </dgm:t>
    </dgm:pt>
    <dgm:pt modelId="{2AB7E74C-E181-0344-ACE6-C495FB433662}" type="sibTrans" cxnId="{03127B06-467A-CC41-946F-653BAC006DFA}">
      <dgm:prSet/>
      <dgm:spPr/>
      <dgm:t>
        <a:bodyPr/>
        <a:lstStyle/>
        <a:p>
          <a:endParaRPr lang="pt-BR" sz="1600"/>
        </a:p>
      </dgm:t>
    </dgm:pt>
    <dgm:pt modelId="{603D2366-7650-BE4D-8045-07C3B464E665}">
      <dgm:prSet phldrT="[Text]" custT="1"/>
      <dgm:spPr/>
      <dgm:t>
        <a:bodyPr/>
        <a:lstStyle/>
        <a:p>
          <a:r>
            <a:rPr lang="pt-BR" sz="2000" b="1" dirty="0" smtClean="0"/>
            <a:t>CONSOLIDAÇÃO DO SETOR</a:t>
          </a:r>
          <a:endParaRPr lang="pt-BR" sz="2000" b="1" dirty="0"/>
        </a:p>
      </dgm:t>
    </dgm:pt>
    <dgm:pt modelId="{7F29A2C4-C896-2244-BFCF-B598E05D3BA5}" type="parTrans" cxnId="{505183C1-BF02-6C44-89D5-F99149507139}">
      <dgm:prSet/>
      <dgm:spPr/>
      <dgm:t>
        <a:bodyPr/>
        <a:lstStyle/>
        <a:p>
          <a:endParaRPr lang="pt-BR" sz="1600"/>
        </a:p>
      </dgm:t>
    </dgm:pt>
    <dgm:pt modelId="{8D2AD2D3-A5FF-5744-85F7-23EB93DBABE8}" type="sibTrans" cxnId="{505183C1-BF02-6C44-89D5-F99149507139}">
      <dgm:prSet/>
      <dgm:spPr/>
      <dgm:t>
        <a:bodyPr/>
        <a:lstStyle/>
        <a:p>
          <a:endParaRPr lang="pt-BR" sz="1600"/>
        </a:p>
      </dgm:t>
    </dgm:pt>
    <dgm:pt modelId="{14BFD79A-FE97-FB4C-81C8-F25BD1442FFE}">
      <dgm:prSet phldrT="[Text]" custT="1"/>
      <dgm:spPr/>
      <dgm:t>
        <a:bodyPr/>
        <a:lstStyle/>
        <a:p>
          <a:r>
            <a:rPr lang="pt-BR" sz="2000" b="1" dirty="0" smtClean="0"/>
            <a:t>FIM DO CRESCIMENTO “EXPONENCIAL” DA DEMANDA</a:t>
          </a:r>
          <a:endParaRPr lang="pt-BR" sz="2000" b="1" dirty="0"/>
        </a:p>
      </dgm:t>
    </dgm:pt>
    <dgm:pt modelId="{3362B05E-C177-014E-B046-4C6571C9FE6B}" type="parTrans" cxnId="{EB590DB2-9148-C248-81F7-97FEB976545B}">
      <dgm:prSet/>
      <dgm:spPr/>
      <dgm:t>
        <a:bodyPr/>
        <a:lstStyle/>
        <a:p>
          <a:endParaRPr lang="pt-BR" sz="1600"/>
        </a:p>
      </dgm:t>
    </dgm:pt>
    <dgm:pt modelId="{67E3757A-2FE0-BC43-A9B5-6BF973E7A3AF}" type="sibTrans" cxnId="{EB590DB2-9148-C248-81F7-97FEB976545B}">
      <dgm:prSet/>
      <dgm:spPr/>
      <dgm:t>
        <a:bodyPr/>
        <a:lstStyle/>
        <a:p>
          <a:endParaRPr lang="pt-BR" sz="1600"/>
        </a:p>
      </dgm:t>
    </dgm:pt>
    <dgm:pt modelId="{78B8E878-2632-B046-95BE-1A4E4B098FC0}">
      <dgm:prSet phldrT="[Text]" custT="1"/>
      <dgm:spPr/>
      <dgm:t>
        <a:bodyPr/>
        <a:lstStyle/>
        <a:p>
          <a:r>
            <a:rPr lang="pt-BR" sz="4400" dirty="0" smtClean="0"/>
            <a:t>4</a:t>
          </a:r>
          <a:endParaRPr lang="pt-BR" sz="4400" dirty="0"/>
        </a:p>
      </dgm:t>
    </dgm:pt>
    <dgm:pt modelId="{CD2F7A02-C3FF-C244-824A-B4AFC53C0B9F}" type="sibTrans" cxnId="{A6C364A0-BB28-DD4C-84D1-01E3BB587437}">
      <dgm:prSet/>
      <dgm:spPr/>
      <dgm:t>
        <a:bodyPr/>
        <a:lstStyle/>
        <a:p>
          <a:endParaRPr lang="pt-BR" sz="1600"/>
        </a:p>
      </dgm:t>
    </dgm:pt>
    <dgm:pt modelId="{49FB45E5-09AD-FE45-8C22-A611030D32C6}" type="parTrans" cxnId="{A6C364A0-BB28-DD4C-84D1-01E3BB587437}">
      <dgm:prSet/>
      <dgm:spPr/>
      <dgm:t>
        <a:bodyPr/>
        <a:lstStyle/>
        <a:p>
          <a:endParaRPr lang="pt-BR" sz="1600"/>
        </a:p>
      </dgm:t>
    </dgm:pt>
    <dgm:pt modelId="{C84105A3-EB16-A243-A3C5-B2818D92B4CF}">
      <dgm:prSet phldrT="[Text]" custT="1"/>
      <dgm:spPr/>
      <dgm:t>
        <a:bodyPr/>
        <a:lstStyle/>
        <a:p>
          <a:r>
            <a:rPr lang="pt-BR" sz="4400" dirty="0" smtClean="0"/>
            <a:t>2</a:t>
          </a:r>
          <a:endParaRPr lang="pt-BR" sz="4400" dirty="0"/>
        </a:p>
      </dgm:t>
    </dgm:pt>
    <dgm:pt modelId="{0AEF5B3F-2C31-EA4D-B325-1F42A0DB5C7E}" type="sibTrans" cxnId="{D575D10F-86B3-EC42-ADD7-8EA226534E04}">
      <dgm:prSet/>
      <dgm:spPr/>
      <dgm:t>
        <a:bodyPr/>
        <a:lstStyle/>
        <a:p>
          <a:endParaRPr lang="pt-BR" sz="1600"/>
        </a:p>
      </dgm:t>
    </dgm:pt>
    <dgm:pt modelId="{90B2C65E-46B5-F941-BA06-8440192B3E82}" type="parTrans" cxnId="{D575D10F-86B3-EC42-ADD7-8EA226534E04}">
      <dgm:prSet/>
      <dgm:spPr/>
      <dgm:t>
        <a:bodyPr/>
        <a:lstStyle/>
        <a:p>
          <a:endParaRPr lang="pt-BR" sz="1600"/>
        </a:p>
      </dgm:t>
    </dgm:pt>
    <dgm:pt modelId="{23DCB822-EA5F-6848-9D4A-5F98CD235D60}">
      <dgm:prSet phldrT="[Text]" custT="1"/>
      <dgm:spPr/>
      <dgm:t>
        <a:bodyPr/>
        <a:lstStyle/>
        <a:p>
          <a:r>
            <a:rPr lang="pt-BR" sz="4400" dirty="0" smtClean="0"/>
            <a:t>1</a:t>
          </a:r>
          <a:endParaRPr lang="pt-BR" sz="4400" dirty="0"/>
        </a:p>
      </dgm:t>
    </dgm:pt>
    <dgm:pt modelId="{999BD29E-7B8E-E149-A258-9187584E94A8}" type="sibTrans" cxnId="{F34AC463-135C-F64A-9BAB-C1937643AE28}">
      <dgm:prSet/>
      <dgm:spPr/>
      <dgm:t>
        <a:bodyPr/>
        <a:lstStyle/>
        <a:p>
          <a:endParaRPr lang="pt-BR" sz="1600"/>
        </a:p>
      </dgm:t>
    </dgm:pt>
    <dgm:pt modelId="{6F8815A9-4DFE-214E-A1A9-B452599D7C7C}" type="parTrans" cxnId="{F34AC463-135C-F64A-9BAB-C1937643AE28}">
      <dgm:prSet/>
      <dgm:spPr/>
      <dgm:t>
        <a:bodyPr/>
        <a:lstStyle/>
        <a:p>
          <a:endParaRPr lang="pt-BR" sz="1600"/>
        </a:p>
      </dgm:t>
    </dgm:pt>
    <dgm:pt modelId="{6EA95818-CA7F-7D44-9D7F-7AD4904C49AA}">
      <dgm:prSet custT="1"/>
      <dgm:spPr/>
      <dgm:t>
        <a:bodyPr/>
        <a:lstStyle/>
        <a:p>
          <a:r>
            <a:rPr lang="pt-BR" sz="4400" dirty="0" smtClean="0"/>
            <a:t>3</a:t>
          </a:r>
          <a:endParaRPr lang="pt-BR" sz="4400" dirty="0"/>
        </a:p>
      </dgm:t>
    </dgm:pt>
    <dgm:pt modelId="{E92535D5-DEFB-9945-8B27-21562927EBE7}" type="sibTrans" cxnId="{58367997-B4E6-1948-B159-1E77BC9F8E7A}">
      <dgm:prSet/>
      <dgm:spPr/>
      <dgm:t>
        <a:bodyPr/>
        <a:lstStyle/>
        <a:p>
          <a:endParaRPr lang="pt-BR" sz="1600"/>
        </a:p>
      </dgm:t>
    </dgm:pt>
    <dgm:pt modelId="{520F8584-8E5B-6744-B131-7BB30CF04027}" type="parTrans" cxnId="{58367997-B4E6-1948-B159-1E77BC9F8E7A}">
      <dgm:prSet/>
      <dgm:spPr/>
      <dgm:t>
        <a:bodyPr/>
        <a:lstStyle/>
        <a:p>
          <a:endParaRPr lang="pt-BR" sz="1600"/>
        </a:p>
      </dgm:t>
    </dgm:pt>
    <dgm:pt modelId="{69899023-6E12-DA49-926D-9F01160F93B6}">
      <dgm:prSet custT="1"/>
      <dgm:spPr/>
      <dgm:t>
        <a:bodyPr/>
        <a:lstStyle/>
        <a:p>
          <a:r>
            <a:rPr lang="pt-BR" sz="2000" b="1" dirty="0" smtClean="0"/>
            <a:t>COMPRA E VENDA DE IES</a:t>
          </a:r>
          <a:endParaRPr lang="pt-BR" sz="2000" b="1" dirty="0"/>
        </a:p>
      </dgm:t>
    </dgm:pt>
    <dgm:pt modelId="{59148C0E-3024-284C-B2C0-D810A8E5ABB0}" type="parTrans" cxnId="{1CABD357-EFFF-A646-B270-40EFD164DBDB}">
      <dgm:prSet/>
      <dgm:spPr/>
      <dgm:t>
        <a:bodyPr/>
        <a:lstStyle/>
        <a:p>
          <a:endParaRPr lang="pt-BR" sz="1600"/>
        </a:p>
      </dgm:t>
    </dgm:pt>
    <dgm:pt modelId="{462D9497-C629-DE40-8B9D-32B88082B4DB}" type="sibTrans" cxnId="{1CABD357-EFFF-A646-B270-40EFD164DBDB}">
      <dgm:prSet/>
      <dgm:spPr/>
      <dgm:t>
        <a:bodyPr/>
        <a:lstStyle/>
        <a:p>
          <a:endParaRPr lang="pt-BR" sz="1600"/>
        </a:p>
      </dgm:t>
    </dgm:pt>
    <dgm:pt modelId="{F78E024B-AB7C-2545-809C-8FDD0B6FB5A7}" type="pres">
      <dgm:prSet presAssocID="{744A7744-CF33-DF4C-9929-175F127CD8E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B89B1BFF-28AC-1342-BD15-186F37BB8C3D}" type="pres">
      <dgm:prSet presAssocID="{23DCB822-EA5F-6848-9D4A-5F98CD235D60}" presName="linNode" presStyleCnt="0"/>
      <dgm:spPr/>
    </dgm:pt>
    <dgm:pt modelId="{DB610B3F-19B8-D440-84A2-AEE8A5126934}" type="pres">
      <dgm:prSet presAssocID="{23DCB822-EA5F-6848-9D4A-5F98CD235D60}" presName="parentText" presStyleLbl="node1" presStyleIdx="0" presStyleCnt="4" custLinFactNeighborX="-12019" custLinFactNeighborY="105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B17D098-DDBF-BD48-AD24-22BBE25DBE87}" type="pres">
      <dgm:prSet presAssocID="{23DCB822-EA5F-6848-9D4A-5F98CD235D60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7E9246B-1522-9D4C-A807-961139079F70}" type="pres">
      <dgm:prSet presAssocID="{999BD29E-7B8E-E149-A258-9187584E94A8}" presName="sp" presStyleCnt="0"/>
      <dgm:spPr/>
    </dgm:pt>
    <dgm:pt modelId="{3411F80F-8C46-CB46-901A-585BC6B64D55}" type="pres">
      <dgm:prSet presAssocID="{C84105A3-EB16-A243-A3C5-B2818D92B4CF}" presName="linNode" presStyleCnt="0"/>
      <dgm:spPr/>
    </dgm:pt>
    <dgm:pt modelId="{A821B53E-E7A2-554C-B5C9-44FFC4BD949C}" type="pres">
      <dgm:prSet presAssocID="{C84105A3-EB16-A243-A3C5-B2818D92B4CF}" presName="parentText" presStyleLbl="node1" presStyleIdx="1" presStyleCnt="4" custLinFactNeighborX="-12019" custLinFactNeighborY="105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5B8233A-59DA-C642-B026-0E4D1CFB6268}" type="pres">
      <dgm:prSet presAssocID="{C84105A3-EB16-A243-A3C5-B2818D92B4CF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9AF2756-BE50-E941-8B7B-558FC67FC308}" type="pres">
      <dgm:prSet presAssocID="{0AEF5B3F-2C31-EA4D-B325-1F42A0DB5C7E}" presName="sp" presStyleCnt="0"/>
      <dgm:spPr/>
    </dgm:pt>
    <dgm:pt modelId="{E890B76D-CD47-5C45-B737-715FB269AF1F}" type="pres">
      <dgm:prSet presAssocID="{6EA95818-CA7F-7D44-9D7F-7AD4904C49AA}" presName="linNode" presStyleCnt="0"/>
      <dgm:spPr/>
    </dgm:pt>
    <dgm:pt modelId="{A7CE94E6-0B0E-324F-BB28-B9A0D5AAA9F5}" type="pres">
      <dgm:prSet presAssocID="{6EA95818-CA7F-7D44-9D7F-7AD4904C49AA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65DC20B-BCEC-8241-8757-0E39EDF305F1}" type="pres">
      <dgm:prSet presAssocID="{6EA95818-CA7F-7D44-9D7F-7AD4904C49AA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23B6432-9857-F24B-A62A-A05443E6E920}" type="pres">
      <dgm:prSet presAssocID="{E92535D5-DEFB-9945-8B27-21562927EBE7}" presName="sp" presStyleCnt="0"/>
      <dgm:spPr/>
    </dgm:pt>
    <dgm:pt modelId="{F5D71484-F0A6-CA46-87A2-B069DD9CEAF6}" type="pres">
      <dgm:prSet presAssocID="{78B8E878-2632-B046-95BE-1A4E4B098FC0}" presName="linNode" presStyleCnt="0"/>
      <dgm:spPr/>
    </dgm:pt>
    <dgm:pt modelId="{94F719E2-AB87-D14C-A28B-152B4A702EB0}" type="pres">
      <dgm:prSet presAssocID="{78B8E878-2632-B046-95BE-1A4E4B098FC0}" presName="parentText" presStyleLbl="node1" presStyleIdx="3" presStyleCnt="4" custLinFactNeighborX="-12019" custLinFactNeighborY="152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1186548-2F41-B84F-8C43-C473C821EE19}" type="pres">
      <dgm:prSet presAssocID="{78B8E878-2632-B046-95BE-1A4E4B098FC0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505183C1-BF02-6C44-89D5-F99149507139}" srcId="{C84105A3-EB16-A243-A3C5-B2818D92B4CF}" destId="{603D2366-7650-BE4D-8045-07C3B464E665}" srcOrd="0" destOrd="0" parTransId="{7F29A2C4-C896-2244-BFCF-B598E05D3BA5}" sibTransId="{8D2AD2D3-A5FF-5744-85F7-23EB93DBABE8}"/>
    <dgm:cxn modelId="{EB590DB2-9148-C248-81F7-97FEB976545B}" srcId="{78B8E878-2632-B046-95BE-1A4E4B098FC0}" destId="{14BFD79A-FE97-FB4C-81C8-F25BD1442FFE}" srcOrd="0" destOrd="0" parTransId="{3362B05E-C177-014E-B046-4C6571C9FE6B}" sibTransId="{67E3757A-2FE0-BC43-A9B5-6BF973E7A3AF}"/>
    <dgm:cxn modelId="{21B2A797-39C5-CF45-9A8A-3DF37D2804C2}" type="presOf" srcId="{63153AC3-FAA8-7C4F-9DBC-28F282A2349E}" destId="{FB17D098-DDBF-BD48-AD24-22BBE25DBE87}" srcOrd="0" destOrd="0" presId="urn:microsoft.com/office/officeart/2005/8/layout/vList5"/>
    <dgm:cxn modelId="{A6C364A0-BB28-DD4C-84D1-01E3BB587437}" srcId="{744A7744-CF33-DF4C-9929-175F127CD8E2}" destId="{78B8E878-2632-B046-95BE-1A4E4B098FC0}" srcOrd="3" destOrd="0" parTransId="{49FB45E5-09AD-FE45-8C22-A611030D32C6}" sibTransId="{CD2F7A02-C3FF-C244-824A-B4AFC53C0B9F}"/>
    <dgm:cxn modelId="{6F46943B-4A78-344E-BACC-416F48413442}" type="presOf" srcId="{69899023-6E12-DA49-926D-9F01160F93B6}" destId="{365DC20B-BCEC-8241-8757-0E39EDF305F1}" srcOrd="0" destOrd="0" presId="urn:microsoft.com/office/officeart/2005/8/layout/vList5"/>
    <dgm:cxn modelId="{58367997-B4E6-1948-B159-1E77BC9F8E7A}" srcId="{744A7744-CF33-DF4C-9929-175F127CD8E2}" destId="{6EA95818-CA7F-7D44-9D7F-7AD4904C49AA}" srcOrd="2" destOrd="0" parTransId="{520F8584-8E5B-6744-B131-7BB30CF04027}" sibTransId="{E92535D5-DEFB-9945-8B27-21562927EBE7}"/>
    <dgm:cxn modelId="{03127B06-467A-CC41-946F-653BAC006DFA}" srcId="{23DCB822-EA5F-6848-9D4A-5F98CD235D60}" destId="{63153AC3-FAA8-7C4F-9DBC-28F282A2349E}" srcOrd="0" destOrd="0" parTransId="{68DBBD5F-7EFE-DE4C-9689-BC36E90D6054}" sibTransId="{2AB7E74C-E181-0344-ACE6-C495FB433662}"/>
    <dgm:cxn modelId="{2DFC9B4A-4007-7C41-B91F-6DD930966D89}" type="presOf" srcId="{23DCB822-EA5F-6848-9D4A-5F98CD235D60}" destId="{DB610B3F-19B8-D440-84A2-AEE8A5126934}" srcOrd="0" destOrd="0" presId="urn:microsoft.com/office/officeart/2005/8/layout/vList5"/>
    <dgm:cxn modelId="{75A01B76-F6ED-BF4C-BC65-6CE1584FD221}" type="presOf" srcId="{6EA95818-CA7F-7D44-9D7F-7AD4904C49AA}" destId="{A7CE94E6-0B0E-324F-BB28-B9A0D5AAA9F5}" srcOrd="0" destOrd="0" presId="urn:microsoft.com/office/officeart/2005/8/layout/vList5"/>
    <dgm:cxn modelId="{22929692-A367-4848-AC08-9D20A04DD4C8}" type="presOf" srcId="{C84105A3-EB16-A243-A3C5-B2818D92B4CF}" destId="{A821B53E-E7A2-554C-B5C9-44FFC4BD949C}" srcOrd="0" destOrd="0" presId="urn:microsoft.com/office/officeart/2005/8/layout/vList5"/>
    <dgm:cxn modelId="{6BC0D574-E20B-1C4C-B92D-B40400926A16}" type="presOf" srcId="{14BFD79A-FE97-FB4C-81C8-F25BD1442FFE}" destId="{81186548-2F41-B84F-8C43-C473C821EE19}" srcOrd="0" destOrd="0" presId="urn:microsoft.com/office/officeart/2005/8/layout/vList5"/>
    <dgm:cxn modelId="{D6D643A3-8087-0345-AAE3-EC86D0514873}" type="presOf" srcId="{603D2366-7650-BE4D-8045-07C3B464E665}" destId="{75B8233A-59DA-C642-B026-0E4D1CFB6268}" srcOrd="0" destOrd="0" presId="urn:microsoft.com/office/officeart/2005/8/layout/vList5"/>
    <dgm:cxn modelId="{F34AC463-135C-F64A-9BAB-C1937643AE28}" srcId="{744A7744-CF33-DF4C-9929-175F127CD8E2}" destId="{23DCB822-EA5F-6848-9D4A-5F98CD235D60}" srcOrd="0" destOrd="0" parTransId="{6F8815A9-4DFE-214E-A1A9-B452599D7C7C}" sibTransId="{999BD29E-7B8E-E149-A258-9187584E94A8}"/>
    <dgm:cxn modelId="{BA6C469E-13C8-8C45-81BB-C04AD09D3A49}" type="presOf" srcId="{744A7744-CF33-DF4C-9929-175F127CD8E2}" destId="{F78E024B-AB7C-2545-809C-8FDD0B6FB5A7}" srcOrd="0" destOrd="0" presId="urn:microsoft.com/office/officeart/2005/8/layout/vList5"/>
    <dgm:cxn modelId="{D575D10F-86B3-EC42-ADD7-8EA226534E04}" srcId="{744A7744-CF33-DF4C-9929-175F127CD8E2}" destId="{C84105A3-EB16-A243-A3C5-B2818D92B4CF}" srcOrd="1" destOrd="0" parTransId="{90B2C65E-46B5-F941-BA06-8440192B3E82}" sibTransId="{0AEF5B3F-2C31-EA4D-B325-1F42A0DB5C7E}"/>
    <dgm:cxn modelId="{1CABD357-EFFF-A646-B270-40EFD164DBDB}" srcId="{6EA95818-CA7F-7D44-9D7F-7AD4904C49AA}" destId="{69899023-6E12-DA49-926D-9F01160F93B6}" srcOrd="0" destOrd="0" parTransId="{59148C0E-3024-284C-B2C0-D810A8E5ABB0}" sibTransId="{462D9497-C629-DE40-8B9D-32B88082B4DB}"/>
    <dgm:cxn modelId="{BAB58DB8-2D09-2E4B-91FA-721239D19DFE}" type="presOf" srcId="{78B8E878-2632-B046-95BE-1A4E4B098FC0}" destId="{94F719E2-AB87-D14C-A28B-152B4A702EB0}" srcOrd="0" destOrd="0" presId="urn:microsoft.com/office/officeart/2005/8/layout/vList5"/>
    <dgm:cxn modelId="{E1718FD6-D564-7B4B-95F1-4AA3AF73C65E}" type="presParOf" srcId="{F78E024B-AB7C-2545-809C-8FDD0B6FB5A7}" destId="{B89B1BFF-28AC-1342-BD15-186F37BB8C3D}" srcOrd="0" destOrd="0" presId="urn:microsoft.com/office/officeart/2005/8/layout/vList5"/>
    <dgm:cxn modelId="{C452E2E4-7B07-EF4B-94B7-B22D840B28AA}" type="presParOf" srcId="{B89B1BFF-28AC-1342-BD15-186F37BB8C3D}" destId="{DB610B3F-19B8-D440-84A2-AEE8A5126934}" srcOrd="0" destOrd="0" presId="urn:microsoft.com/office/officeart/2005/8/layout/vList5"/>
    <dgm:cxn modelId="{A7E68CE0-2889-6543-9622-9C1ABFC02994}" type="presParOf" srcId="{B89B1BFF-28AC-1342-BD15-186F37BB8C3D}" destId="{FB17D098-DDBF-BD48-AD24-22BBE25DBE87}" srcOrd="1" destOrd="0" presId="urn:microsoft.com/office/officeart/2005/8/layout/vList5"/>
    <dgm:cxn modelId="{0045862B-BB87-7B42-87C2-492C7FD453A5}" type="presParOf" srcId="{F78E024B-AB7C-2545-809C-8FDD0B6FB5A7}" destId="{D7E9246B-1522-9D4C-A807-961139079F70}" srcOrd="1" destOrd="0" presId="urn:microsoft.com/office/officeart/2005/8/layout/vList5"/>
    <dgm:cxn modelId="{D43C93E4-1401-6F4B-9948-C67AAEB90B12}" type="presParOf" srcId="{F78E024B-AB7C-2545-809C-8FDD0B6FB5A7}" destId="{3411F80F-8C46-CB46-901A-585BC6B64D55}" srcOrd="2" destOrd="0" presId="urn:microsoft.com/office/officeart/2005/8/layout/vList5"/>
    <dgm:cxn modelId="{A01699DF-1C7A-2546-AE06-BC59778CA149}" type="presParOf" srcId="{3411F80F-8C46-CB46-901A-585BC6B64D55}" destId="{A821B53E-E7A2-554C-B5C9-44FFC4BD949C}" srcOrd="0" destOrd="0" presId="urn:microsoft.com/office/officeart/2005/8/layout/vList5"/>
    <dgm:cxn modelId="{9C10AC95-FA7B-1649-A1BC-899A37DE250B}" type="presParOf" srcId="{3411F80F-8C46-CB46-901A-585BC6B64D55}" destId="{75B8233A-59DA-C642-B026-0E4D1CFB6268}" srcOrd="1" destOrd="0" presId="urn:microsoft.com/office/officeart/2005/8/layout/vList5"/>
    <dgm:cxn modelId="{6412AF6A-539A-9D44-B842-926B44B37E40}" type="presParOf" srcId="{F78E024B-AB7C-2545-809C-8FDD0B6FB5A7}" destId="{E9AF2756-BE50-E941-8B7B-558FC67FC308}" srcOrd="3" destOrd="0" presId="urn:microsoft.com/office/officeart/2005/8/layout/vList5"/>
    <dgm:cxn modelId="{158D12A5-8BD5-7A46-ACC0-899B26CAB35A}" type="presParOf" srcId="{F78E024B-AB7C-2545-809C-8FDD0B6FB5A7}" destId="{E890B76D-CD47-5C45-B737-715FB269AF1F}" srcOrd="4" destOrd="0" presId="urn:microsoft.com/office/officeart/2005/8/layout/vList5"/>
    <dgm:cxn modelId="{0A85BD03-DAAF-574A-B64E-E052D5CA7C48}" type="presParOf" srcId="{E890B76D-CD47-5C45-B737-715FB269AF1F}" destId="{A7CE94E6-0B0E-324F-BB28-B9A0D5AAA9F5}" srcOrd="0" destOrd="0" presId="urn:microsoft.com/office/officeart/2005/8/layout/vList5"/>
    <dgm:cxn modelId="{36ACA335-5FFD-BA41-A769-C4118F752128}" type="presParOf" srcId="{E890B76D-CD47-5C45-B737-715FB269AF1F}" destId="{365DC20B-BCEC-8241-8757-0E39EDF305F1}" srcOrd="1" destOrd="0" presId="urn:microsoft.com/office/officeart/2005/8/layout/vList5"/>
    <dgm:cxn modelId="{257B752A-833F-5441-B991-EE9F0BB1F7C7}" type="presParOf" srcId="{F78E024B-AB7C-2545-809C-8FDD0B6FB5A7}" destId="{523B6432-9857-F24B-A62A-A05443E6E920}" srcOrd="5" destOrd="0" presId="urn:microsoft.com/office/officeart/2005/8/layout/vList5"/>
    <dgm:cxn modelId="{79FA9EEE-8F37-404B-AAE6-D9E988310BB6}" type="presParOf" srcId="{F78E024B-AB7C-2545-809C-8FDD0B6FB5A7}" destId="{F5D71484-F0A6-CA46-87A2-B069DD9CEAF6}" srcOrd="6" destOrd="0" presId="urn:microsoft.com/office/officeart/2005/8/layout/vList5"/>
    <dgm:cxn modelId="{6CD5FF68-BE0D-FB46-AAAB-6ABD8D099475}" type="presParOf" srcId="{F5D71484-F0A6-CA46-87A2-B069DD9CEAF6}" destId="{94F719E2-AB87-D14C-A28B-152B4A702EB0}" srcOrd="0" destOrd="0" presId="urn:microsoft.com/office/officeart/2005/8/layout/vList5"/>
    <dgm:cxn modelId="{7C13B68E-8450-6949-9B6E-2E585D710BF5}" type="presParOf" srcId="{F5D71484-F0A6-CA46-87A2-B069DD9CEAF6}" destId="{81186548-2F41-B84F-8C43-C473C821EE1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44A7744-CF33-DF4C-9929-175F127CD8E2}" type="doc">
      <dgm:prSet loTypeId="urn:microsoft.com/office/officeart/2005/8/layout/vList5" loCatId="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63153AC3-FAA8-7C4F-9DBC-28F282A2349E}">
      <dgm:prSet phldrT="[Text]" custT="1"/>
      <dgm:spPr/>
      <dgm:t>
        <a:bodyPr/>
        <a:lstStyle/>
        <a:p>
          <a:r>
            <a:rPr lang="pt-BR" sz="1400" b="1" dirty="0" smtClean="0"/>
            <a:t>Em 1996 os estudantes das classes C e </a:t>
          </a:r>
          <a:r>
            <a:rPr lang="pt-BR" sz="1400" b="1" dirty="0" err="1" smtClean="0"/>
            <a:t>D</a:t>
          </a:r>
          <a:r>
            <a:rPr lang="pt-BR" sz="1400" b="1" dirty="0" smtClean="0"/>
            <a:t> eram 9% do total dos estudantes do país. Hoje são 38%.</a:t>
          </a:r>
          <a:endParaRPr lang="pt-BR" sz="1400" b="1" dirty="0"/>
        </a:p>
      </dgm:t>
    </dgm:pt>
    <dgm:pt modelId="{68DBBD5F-7EFE-DE4C-9689-BC36E90D6054}" type="parTrans" cxnId="{03127B06-467A-CC41-946F-653BAC006DFA}">
      <dgm:prSet/>
      <dgm:spPr/>
      <dgm:t>
        <a:bodyPr/>
        <a:lstStyle/>
        <a:p>
          <a:endParaRPr lang="pt-BR" sz="1600"/>
        </a:p>
      </dgm:t>
    </dgm:pt>
    <dgm:pt modelId="{2AB7E74C-E181-0344-ACE6-C495FB433662}" type="sibTrans" cxnId="{03127B06-467A-CC41-946F-653BAC006DFA}">
      <dgm:prSet/>
      <dgm:spPr/>
      <dgm:t>
        <a:bodyPr/>
        <a:lstStyle/>
        <a:p>
          <a:endParaRPr lang="pt-BR" sz="1600"/>
        </a:p>
      </dgm:t>
    </dgm:pt>
    <dgm:pt modelId="{603D2366-7650-BE4D-8045-07C3B464E665}">
      <dgm:prSet phldrT="[Text]" custT="1"/>
      <dgm:spPr/>
      <dgm:t>
        <a:bodyPr/>
        <a:lstStyle/>
        <a:p>
          <a:r>
            <a:rPr lang="pt-BR" sz="1400" b="1" dirty="0" smtClean="0"/>
            <a:t>Atualmente os 15 maiores grupos educacionais detêm 38% dos estudantes privados do país.</a:t>
          </a:r>
          <a:endParaRPr lang="pt-BR" sz="1400" b="1" dirty="0"/>
        </a:p>
      </dgm:t>
    </dgm:pt>
    <dgm:pt modelId="{7F29A2C4-C896-2244-BFCF-B598E05D3BA5}" type="parTrans" cxnId="{505183C1-BF02-6C44-89D5-F99149507139}">
      <dgm:prSet/>
      <dgm:spPr/>
      <dgm:t>
        <a:bodyPr/>
        <a:lstStyle/>
        <a:p>
          <a:endParaRPr lang="pt-BR" sz="1600"/>
        </a:p>
      </dgm:t>
    </dgm:pt>
    <dgm:pt modelId="{8D2AD2D3-A5FF-5744-85F7-23EB93DBABE8}" type="sibTrans" cxnId="{505183C1-BF02-6C44-89D5-F99149507139}">
      <dgm:prSet/>
      <dgm:spPr/>
      <dgm:t>
        <a:bodyPr/>
        <a:lstStyle/>
        <a:p>
          <a:endParaRPr lang="pt-BR" sz="1600"/>
        </a:p>
      </dgm:t>
    </dgm:pt>
    <dgm:pt modelId="{14BFD79A-FE97-FB4C-81C8-F25BD1442FFE}">
      <dgm:prSet phldrT="[Text]" custT="1"/>
      <dgm:spPr/>
      <dgm:t>
        <a:bodyPr/>
        <a:lstStyle/>
        <a:p>
          <a:r>
            <a:rPr lang="pt-BR" sz="1400" b="1" dirty="0" smtClean="0"/>
            <a:t>Até maio de 2013 foram realizados mais de 230 negócios de compra e venda de IES no Brasil.</a:t>
          </a:r>
          <a:endParaRPr lang="pt-BR" sz="1400" b="1" dirty="0"/>
        </a:p>
      </dgm:t>
    </dgm:pt>
    <dgm:pt modelId="{3362B05E-C177-014E-B046-4C6571C9FE6B}" type="parTrans" cxnId="{EB590DB2-9148-C248-81F7-97FEB976545B}">
      <dgm:prSet/>
      <dgm:spPr/>
      <dgm:t>
        <a:bodyPr/>
        <a:lstStyle/>
        <a:p>
          <a:endParaRPr lang="pt-BR" sz="1600"/>
        </a:p>
      </dgm:t>
    </dgm:pt>
    <dgm:pt modelId="{67E3757A-2FE0-BC43-A9B5-6BF973E7A3AF}" type="sibTrans" cxnId="{EB590DB2-9148-C248-81F7-97FEB976545B}">
      <dgm:prSet/>
      <dgm:spPr/>
      <dgm:t>
        <a:bodyPr/>
        <a:lstStyle/>
        <a:p>
          <a:endParaRPr lang="pt-BR" sz="1600"/>
        </a:p>
      </dgm:t>
    </dgm:pt>
    <dgm:pt modelId="{78B8E878-2632-B046-95BE-1A4E4B098FC0}">
      <dgm:prSet phldrT="[Text]" custT="1"/>
      <dgm:spPr/>
      <dgm:t>
        <a:bodyPr/>
        <a:lstStyle/>
        <a:p>
          <a:r>
            <a:rPr lang="pt-BR" sz="4400" dirty="0" smtClean="0"/>
            <a:t>3</a:t>
          </a:r>
          <a:endParaRPr lang="pt-BR" sz="4400" dirty="0"/>
        </a:p>
      </dgm:t>
    </dgm:pt>
    <dgm:pt modelId="{CD2F7A02-C3FF-C244-824A-B4AFC53C0B9F}" type="sibTrans" cxnId="{A6C364A0-BB28-DD4C-84D1-01E3BB587437}">
      <dgm:prSet/>
      <dgm:spPr/>
      <dgm:t>
        <a:bodyPr/>
        <a:lstStyle/>
        <a:p>
          <a:endParaRPr lang="pt-BR" sz="1600"/>
        </a:p>
      </dgm:t>
    </dgm:pt>
    <dgm:pt modelId="{49FB45E5-09AD-FE45-8C22-A611030D32C6}" type="parTrans" cxnId="{A6C364A0-BB28-DD4C-84D1-01E3BB587437}">
      <dgm:prSet/>
      <dgm:spPr/>
      <dgm:t>
        <a:bodyPr/>
        <a:lstStyle/>
        <a:p>
          <a:endParaRPr lang="pt-BR" sz="1600"/>
        </a:p>
      </dgm:t>
    </dgm:pt>
    <dgm:pt modelId="{C84105A3-EB16-A243-A3C5-B2818D92B4CF}">
      <dgm:prSet phldrT="[Text]" custT="1"/>
      <dgm:spPr/>
      <dgm:t>
        <a:bodyPr/>
        <a:lstStyle/>
        <a:p>
          <a:r>
            <a:rPr lang="pt-BR" sz="4400" dirty="0" smtClean="0"/>
            <a:t>2</a:t>
          </a:r>
          <a:endParaRPr lang="pt-BR" sz="4400" dirty="0"/>
        </a:p>
      </dgm:t>
    </dgm:pt>
    <dgm:pt modelId="{0AEF5B3F-2C31-EA4D-B325-1F42A0DB5C7E}" type="sibTrans" cxnId="{D575D10F-86B3-EC42-ADD7-8EA226534E04}">
      <dgm:prSet/>
      <dgm:spPr/>
      <dgm:t>
        <a:bodyPr/>
        <a:lstStyle/>
        <a:p>
          <a:endParaRPr lang="pt-BR" sz="1600"/>
        </a:p>
      </dgm:t>
    </dgm:pt>
    <dgm:pt modelId="{90B2C65E-46B5-F941-BA06-8440192B3E82}" type="parTrans" cxnId="{D575D10F-86B3-EC42-ADD7-8EA226534E04}">
      <dgm:prSet/>
      <dgm:spPr/>
      <dgm:t>
        <a:bodyPr/>
        <a:lstStyle/>
        <a:p>
          <a:endParaRPr lang="pt-BR" sz="1600"/>
        </a:p>
      </dgm:t>
    </dgm:pt>
    <dgm:pt modelId="{23DCB822-EA5F-6848-9D4A-5F98CD235D60}">
      <dgm:prSet phldrT="[Text]" custT="1"/>
      <dgm:spPr/>
      <dgm:t>
        <a:bodyPr/>
        <a:lstStyle/>
        <a:p>
          <a:r>
            <a:rPr lang="pt-BR" sz="4400" dirty="0" smtClean="0"/>
            <a:t>1</a:t>
          </a:r>
          <a:endParaRPr lang="pt-BR" sz="4400" dirty="0"/>
        </a:p>
      </dgm:t>
    </dgm:pt>
    <dgm:pt modelId="{999BD29E-7B8E-E149-A258-9187584E94A8}" type="sibTrans" cxnId="{F34AC463-135C-F64A-9BAB-C1937643AE28}">
      <dgm:prSet/>
      <dgm:spPr/>
      <dgm:t>
        <a:bodyPr/>
        <a:lstStyle/>
        <a:p>
          <a:endParaRPr lang="pt-BR" sz="1600"/>
        </a:p>
      </dgm:t>
    </dgm:pt>
    <dgm:pt modelId="{6F8815A9-4DFE-214E-A1A9-B452599D7C7C}" type="parTrans" cxnId="{F34AC463-135C-F64A-9BAB-C1937643AE28}">
      <dgm:prSet/>
      <dgm:spPr/>
      <dgm:t>
        <a:bodyPr/>
        <a:lstStyle/>
        <a:p>
          <a:endParaRPr lang="pt-BR" sz="1600"/>
        </a:p>
      </dgm:t>
    </dgm:pt>
    <dgm:pt modelId="{E29A4547-18C2-6947-ACB6-ABA9BAF72EE0}">
      <dgm:prSet custT="1"/>
      <dgm:spPr/>
      <dgm:t>
        <a:bodyPr/>
        <a:lstStyle/>
        <a:p>
          <a:r>
            <a:rPr lang="pt-BR" sz="4400" dirty="0" smtClean="0"/>
            <a:t>4</a:t>
          </a:r>
          <a:endParaRPr lang="pt-BR" sz="4400" dirty="0"/>
        </a:p>
      </dgm:t>
    </dgm:pt>
    <dgm:pt modelId="{33C0EFC9-512C-DC45-80C5-7359E817C6C4}" type="parTrans" cxnId="{3E79A70F-D87C-F344-8287-2A6298EEB5C5}">
      <dgm:prSet/>
      <dgm:spPr/>
      <dgm:t>
        <a:bodyPr/>
        <a:lstStyle/>
        <a:p>
          <a:endParaRPr lang="pt-BR" sz="1600"/>
        </a:p>
      </dgm:t>
    </dgm:pt>
    <dgm:pt modelId="{BE43E3CF-B393-6B45-8A77-BFE72C60D283}" type="sibTrans" cxnId="{3E79A70F-D87C-F344-8287-2A6298EEB5C5}">
      <dgm:prSet/>
      <dgm:spPr/>
      <dgm:t>
        <a:bodyPr/>
        <a:lstStyle/>
        <a:p>
          <a:endParaRPr lang="pt-BR" sz="1600"/>
        </a:p>
      </dgm:t>
    </dgm:pt>
    <dgm:pt modelId="{AA213E01-C474-CE4E-9E95-21DBDC807AF6}">
      <dgm:prSet custT="1"/>
      <dgm:spPr/>
      <dgm:t>
        <a:bodyPr/>
        <a:lstStyle/>
        <a:p>
          <a:r>
            <a:rPr lang="pt-BR" sz="1400" b="1" dirty="0" smtClean="0"/>
            <a:t>O Acirramento da competitividade trouxe uma diluição da demanda e uma taxa de ociosidade de mais de 50%.</a:t>
          </a:r>
          <a:endParaRPr lang="pt-BR" sz="1400" b="1" dirty="0"/>
        </a:p>
      </dgm:t>
    </dgm:pt>
    <dgm:pt modelId="{F724ECCB-FD04-9A4D-A971-58EE10D05FFD}" type="parTrans" cxnId="{EA0E6100-0033-5046-AF3B-A00A4C50E36D}">
      <dgm:prSet/>
      <dgm:spPr/>
      <dgm:t>
        <a:bodyPr/>
        <a:lstStyle/>
        <a:p>
          <a:endParaRPr lang="pt-BR" sz="1600"/>
        </a:p>
      </dgm:t>
    </dgm:pt>
    <dgm:pt modelId="{17ACEFE1-B3E1-2246-A4D1-2DA0DC44627E}" type="sibTrans" cxnId="{EA0E6100-0033-5046-AF3B-A00A4C50E36D}">
      <dgm:prSet/>
      <dgm:spPr/>
      <dgm:t>
        <a:bodyPr/>
        <a:lstStyle/>
        <a:p>
          <a:endParaRPr lang="pt-BR" sz="1600"/>
        </a:p>
      </dgm:t>
    </dgm:pt>
    <dgm:pt modelId="{F78E024B-AB7C-2545-809C-8FDD0B6FB5A7}" type="pres">
      <dgm:prSet presAssocID="{744A7744-CF33-DF4C-9929-175F127CD8E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B89B1BFF-28AC-1342-BD15-186F37BB8C3D}" type="pres">
      <dgm:prSet presAssocID="{23DCB822-EA5F-6848-9D4A-5F98CD235D60}" presName="linNode" presStyleCnt="0"/>
      <dgm:spPr/>
    </dgm:pt>
    <dgm:pt modelId="{DB610B3F-19B8-D440-84A2-AEE8A5126934}" type="pres">
      <dgm:prSet presAssocID="{23DCB822-EA5F-6848-9D4A-5F98CD235D60}" presName="parentText" presStyleLbl="node1" presStyleIdx="0" presStyleCnt="4" custLinFactNeighborX="-12019" custLinFactNeighborY="105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B17D098-DDBF-BD48-AD24-22BBE25DBE87}" type="pres">
      <dgm:prSet presAssocID="{23DCB822-EA5F-6848-9D4A-5F98CD235D60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7E9246B-1522-9D4C-A807-961139079F70}" type="pres">
      <dgm:prSet presAssocID="{999BD29E-7B8E-E149-A258-9187584E94A8}" presName="sp" presStyleCnt="0"/>
      <dgm:spPr/>
    </dgm:pt>
    <dgm:pt modelId="{3411F80F-8C46-CB46-901A-585BC6B64D55}" type="pres">
      <dgm:prSet presAssocID="{C84105A3-EB16-A243-A3C5-B2818D92B4CF}" presName="linNode" presStyleCnt="0"/>
      <dgm:spPr/>
    </dgm:pt>
    <dgm:pt modelId="{A821B53E-E7A2-554C-B5C9-44FFC4BD949C}" type="pres">
      <dgm:prSet presAssocID="{C84105A3-EB16-A243-A3C5-B2818D92B4CF}" presName="parentText" presStyleLbl="node1" presStyleIdx="1" presStyleCnt="4" custLinFactNeighborX="-12019" custLinFactNeighborY="105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5B8233A-59DA-C642-B026-0E4D1CFB6268}" type="pres">
      <dgm:prSet presAssocID="{C84105A3-EB16-A243-A3C5-B2818D92B4CF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9AF2756-BE50-E941-8B7B-558FC67FC308}" type="pres">
      <dgm:prSet presAssocID="{0AEF5B3F-2C31-EA4D-B325-1F42A0DB5C7E}" presName="sp" presStyleCnt="0"/>
      <dgm:spPr/>
    </dgm:pt>
    <dgm:pt modelId="{F5D71484-F0A6-CA46-87A2-B069DD9CEAF6}" type="pres">
      <dgm:prSet presAssocID="{78B8E878-2632-B046-95BE-1A4E4B098FC0}" presName="linNode" presStyleCnt="0"/>
      <dgm:spPr/>
    </dgm:pt>
    <dgm:pt modelId="{94F719E2-AB87-D14C-A28B-152B4A702EB0}" type="pres">
      <dgm:prSet presAssocID="{78B8E878-2632-B046-95BE-1A4E4B098FC0}" presName="parentText" presStyleLbl="node1" presStyleIdx="2" presStyleCnt="4" custLinFactNeighborX="-12019" custLinFactNeighborY="152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1186548-2F41-B84F-8C43-C473C821EE19}" type="pres">
      <dgm:prSet presAssocID="{78B8E878-2632-B046-95BE-1A4E4B098FC0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55EFF6B-3BBF-9049-B19C-033871C702CD}" type="pres">
      <dgm:prSet presAssocID="{CD2F7A02-C3FF-C244-824A-B4AFC53C0B9F}" presName="sp" presStyleCnt="0"/>
      <dgm:spPr/>
    </dgm:pt>
    <dgm:pt modelId="{FA246675-D1FF-6C4D-802D-897F256D886C}" type="pres">
      <dgm:prSet presAssocID="{E29A4547-18C2-6947-ACB6-ABA9BAF72EE0}" presName="linNode" presStyleCnt="0"/>
      <dgm:spPr/>
    </dgm:pt>
    <dgm:pt modelId="{656AB98E-1F2E-954B-827A-4852FD4FAA91}" type="pres">
      <dgm:prSet presAssocID="{E29A4547-18C2-6947-ACB6-ABA9BAF72EE0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34578D8-F10A-8648-826D-DE78A82BD609}" type="pres">
      <dgm:prSet presAssocID="{E29A4547-18C2-6947-ACB6-ABA9BAF72EE0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8515E826-F7A8-6445-B548-B613FDC2CFB7}" type="presOf" srcId="{C84105A3-EB16-A243-A3C5-B2818D92B4CF}" destId="{A821B53E-E7A2-554C-B5C9-44FFC4BD949C}" srcOrd="0" destOrd="0" presId="urn:microsoft.com/office/officeart/2005/8/layout/vList5"/>
    <dgm:cxn modelId="{3E79A70F-D87C-F344-8287-2A6298EEB5C5}" srcId="{744A7744-CF33-DF4C-9929-175F127CD8E2}" destId="{E29A4547-18C2-6947-ACB6-ABA9BAF72EE0}" srcOrd="3" destOrd="0" parTransId="{33C0EFC9-512C-DC45-80C5-7359E817C6C4}" sibTransId="{BE43E3CF-B393-6B45-8A77-BFE72C60D283}"/>
    <dgm:cxn modelId="{4069D6AC-8BF0-F64B-81AE-C2D0C56804AA}" type="presOf" srcId="{23DCB822-EA5F-6848-9D4A-5F98CD235D60}" destId="{DB610B3F-19B8-D440-84A2-AEE8A5126934}" srcOrd="0" destOrd="0" presId="urn:microsoft.com/office/officeart/2005/8/layout/vList5"/>
    <dgm:cxn modelId="{447FA7C4-FD75-CF43-B849-3BF140FF2A59}" type="presOf" srcId="{603D2366-7650-BE4D-8045-07C3B464E665}" destId="{75B8233A-59DA-C642-B026-0E4D1CFB6268}" srcOrd="0" destOrd="0" presId="urn:microsoft.com/office/officeart/2005/8/layout/vList5"/>
    <dgm:cxn modelId="{6BAFC2B9-EFCA-F14F-8E2E-486B7AF03240}" type="presOf" srcId="{14BFD79A-FE97-FB4C-81C8-F25BD1442FFE}" destId="{81186548-2F41-B84F-8C43-C473C821EE19}" srcOrd="0" destOrd="0" presId="urn:microsoft.com/office/officeart/2005/8/layout/vList5"/>
    <dgm:cxn modelId="{F34AC463-135C-F64A-9BAB-C1937643AE28}" srcId="{744A7744-CF33-DF4C-9929-175F127CD8E2}" destId="{23DCB822-EA5F-6848-9D4A-5F98CD235D60}" srcOrd="0" destOrd="0" parTransId="{6F8815A9-4DFE-214E-A1A9-B452599D7C7C}" sibTransId="{999BD29E-7B8E-E149-A258-9187584E94A8}"/>
    <dgm:cxn modelId="{EA0E6100-0033-5046-AF3B-A00A4C50E36D}" srcId="{E29A4547-18C2-6947-ACB6-ABA9BAF72EE0}" destId="{AA213E01-C474-CE4E-9E95-21DBDC807AF6}" srcOrd="0" destOrd="0" parTransId="{F724ECCB-FD04-9A4D-A971-58EE10D05FFD}" sibTransId="{17ACEFE1-B3E1-2246-A4D1-2DA0DC44627E}"/>
    <dgm:cxn modelId="{03127B06-467A-CC41-946F-653BAC006DFA}" srcId="{23DCB822-EA5F-6848-9D4A-5F98CD235D60}" destId="{63153AC3-FAA8-7C4F-9DBC-28F282A2349E}" srcOrd="0" destOrd="0" parTransId="{68DBBD5F-7EFE-DE4C-9689-BC36E90D6054}" sibTransId="{2AB7E74C-E181-0344-ACE6-C495FB433662}"/>
    <dgm:cxn modelId="{12C8E0B9-0816-3F4B-BA5B-FD7199ECED76}" type="presOf" srcId="{78B8E878-2632-B046-95BE-1A4E4B098FC0}" destId="{94F719E2-AB87-D14C-A28B-152B4A702EB0}" srcOrd="0" destOrd="0" presId="urn:microsoft.com/office/officeart/2005/8/layout/vList5"/>
    <dgm:cxn modelId="{AB11F6B9-26E5-864D-919A-7943D7BADD07}" type="presOf" srcId="{63153AC3-FAA8-7C4F-9DBC-28F282A2349E}" destId="{FB17D098-DDBF-BD48-AD24-22BBE25DBE87}" srcOrd="0" destOrd="0" presId="urn:microsoft.com/office/officeart/2005/8/layout/vList5"/>
    <dgm:cxn modelId="{AE6D1499-E0AB-6542-BF4E-51F41A9C9441}" type="presOf" srcId="{AA213E01-C474-CE4E-9E95-21DBDC807AF6}" destId="{034578D8-F10A-8648-826D-DE78A82BD609}" srcOrd="0" destOrd="0" presId="urn:microsoft.com/office/officeart/2005/8/layout/vList5"/>
    <dgm:cxn modelId="{A6C364A0-BB28-DD4C-84D1-01E3BB587437}" srcId="{744A7744-CF33-DF4C-9929-175F127CD8E2}" destId="{78B8E878-2632-B046-95BE-1A4E4B098FC0}" srcOrd="2" destOrd="0" parTransId="{49FB45E5-09AD-FE45-8C22-A611030D32C6}" sibTransId="{CD2F7A02-C3FF-C244-824A-B4AFC53C0B9F}"/>
    <dgm:cxn modelId="{505183C1-BF02-6C44-89D5-F99149507139}" srcId="{C84105A3-EB16-A243-A3C5-B2818D92B4CF}" destId="{603D2366-7650-BE4D-8045-07C3B464E665}" srcOrd="0" destOrd="0" parTransId="{7F29A2C4-C896-2244-BFCF-B598E05D3BA5}" sibTransId="{8D2AD2D3-A5FF-5744-85F7-23EB93DBABE8}"/>
    <dgm:cxn modelId="{EB590DB2-9148-C248-81F7-97FEB976545B}" srcId="{78B8E878-2632-B046-95BE-1A4E4B098FC0}" destId="{14BFD79A-FE97-FB4C-81C8-F25BD1442FFE}" srcOrd="0" destOrd="0" parTransId="{3362B05E-C177-014E-B046-4C6571C9FE6B}" sibTransId="{67E3757A-2FE0-BC43-A9B5-6BF973E7A3AF}"/>
    <dgm:cxn modelId="{D575D10F-86B3-EC42-ADD7-8EA226534E04}" srcId="{744A7744-CF33-DF4C-9929-175F127CD8E2}" destId="{C84105A3-EB16-A243-A3C5-B2818D92B4CF}" srcOrd="1" destOrd="0" parTransId="{90B2C65E-46B5-F941-BA06-8440192B3E82}" sibTransId="{0AEF5B3F-2C31-EA4D-B325-1F42A0DB5C7E}"/>
    <dgm:cxn modelId="{34A39545-8154-1347-A332-25F24FE877F2}" type="presOf" srcId="{744A7744-CF33-DF4C-9929-175F127CD8E2}" destId="{F78E024B-AB7C-2545-809C-8FDD0B6FB5A7}" srcOrd="0" destOrd="0" presId="urn:microsoft.com/office/officeart/2005/8/layout/vList5"/>
    <dgm:cxn modelId="{346A4561-6801-5E41-A39D-77335AF1723C}" type="presOf" srcId="{E29A4547-18C2-6947-ACB6-ABA9BAF72EE0}" destId="{656AB98E-1F2E-954B-827A-4852FD4FAA91}" srcOrd="0" destOrd="0" presId="urn:microsoft.com/office/officeart/2005/8/layout/vList5"/>
    <dgm:cxn modelId="{4DDAEE50-5319-0E42-B6B5-00218F927C6E}" type="presParOf" srcId="{F78E024B-AB7C-2545-809C-8FDD0B6FB5A7}" destId="{B89B1BFF-28AC-1342-BD15-186F37BB8C3D}" srcOrd="0" destOrd="0" presId="urn:microsoft.com/office/officeart/2005/8/layout/vList5"/>
    <dgm:cxn modelId="{E4022A83-A0B6-914E-A807-758CBFBEDBCD}" type="presParOf" srcId="{B89B1BFF-28AC-1342-BD15-186F37BB8C3D}" destId="{DB610B3F-19B8-D440-84A2-AEE8A5126934}" srcOrd="0" destOrd="0" presId="urn:microsoft.com/office/officeart/2005/8/layout/vList5"/>
    <dgm:cxn modelId="{E000E60B-1835-EA45-AA62-B3FD40B686EC}" type="presParOf" srcId="{B89B1BFF-28AC-1342-BD15-186F37BB8C3D}" destId="{FB17D098-DDBF-BD48-AD24-22BBE25DBE87}" srcOrd="1" destOrd="0" presId="urn:microsoft.com/office/officeart/2005/8/layout/vList5"/>
    <dgm:cxn modelId="{99EF1030-32CC-DF4D-A37A-D89552D21F55}" type="presParOf" srcId="{F78E024B-AB7C-2545-809C-8FDD0B6FB5A7}" destId="{D7E9246B-1522-9D4C-A807-961139079F70}" srcOrd="1" destOrd="0" presId="urn:microsoft.com/office/officeart/2005/8/layout/vList5"/>
    <dgm:cxn modelId="{C5EA2298-4149-514E-8791-DA61951A5A6D}" type="presParOf" srcId="{F78E024B-AB7C-2545-809C-8FDD0B6FB5A7}" destId="{3411F80F-8C46-CB46-901A-585BC6B64D55}" srcOrd="2" destOrd="0" presId="urn:microsoft.com/office/officeart/2005/8/layout/vList5"/>
    <dgm:cxn modelId="{CF0E95A7-4E51-DC48-83E7-D515A2785900}" type="presParOf" srcId="{3411F80F-8C46-CB46-901A-585BC6B64D55}" destId="{A821B53E-E7A2-554C-B5C9-44FFC4BD949C}" srcOrd="0" destOrd="0" presId="urn:microsoft.com/office/officeart/2005/8/layout/vList5"/>
    <dgm:cxn modelId="{ABEE9D7E-7E93-9A4F-8CF2-0E0C50C2D3BE}" type="presParOf" srcId="{3411F80F-8C46-CB46-901A-585BC6B64D55}" destId="{75B8233A-59DA-C642-B026-0E4D1CFB6268}" srcOrd="1" destOrd="0" presId="urn:microsoft.com/office/officeart/2005/8/layout/vList5"/>
    <dgm:cxn modelId="{42B9CC4A-21E3-2B42-91A6-DAEB0205CCDF}" type="presParOf" srcId="{F78E024B-AB7C-2545-809C-8FDD0B6FB5A7}" destId="{E9AF2756-BE50-E941-8B7B-558FC67FC308}" srcOrd="3" destOrd="0" presId="urn:microsoft.com/office/officeart/2005/8/layout/vList5"/>
    <dgm:cxn modelId="{9E0EFFBF-2369-1949-874F-EADE3AF558C7}" type="presParOf" srcId="{F78E024B-AB7C-2545-809C-8FDD0B6FB5A7}" destId="{F5D71484-F0A6-CA46-87A2-B069DD9CEAF6}" srcOrd="4" destOrd="0" presId="urn:microsoft.com/office/officeart/2005/8/layout/vList5"/>
    <dgm:cxn modelId="{6647D695-8E91-9945-8159-35644B62D665}" type="presParOf" srcId="{F5D71484-F0A6-CA46-87A2-B069DD9CEAF6}" destId="{94F719E2-AB87-D14C-A28B-152B4A702EB0}" srcOrd="0" destOrd="0" presId="urn:microsoft.com/office/officeart/2005/8/layout/vList5"/>
    <dgm:cxn modelId="{C1D18875-AB37-B949-B923-A2E9A3E6F618}" type="presParOf" srcId="{F5D71484-F0A6-CA46-87A2-B069DD9CEAF6}" destId="{81186548-2F41-B84F-8C43-C473C821EE19}" srcOrd="1" destOrd="0" presId="urn:microsoft.com/office/officeart/2005/8/layout/vList5"/>
    <dgm:cxn modelId="{0C14B66C-460A-6D4C-BEC3-987C5A510C83}" type="presParOf" srcId="{F78E024B-AB7C-2545-809C-8FDD0B6FB5A7}" destId="{D55EFF6B-3BBF-9049-B19C-033871C702CD}" srcOrd="5" destOrd="0" presId="urn:microsoft.com/office/officeart/2005/8/layout/vList5"/>
    <dgm:cxn modelId="{EF4DEA60-85CC-4C43-96AA-96B00016CE61}" type="presParOf" srcId="{F78E024B-AB7C-2545-809C-8FDD0B6FB5A7}" destId="{FA246675-D1FF-6C4D-802D-897F256D886C}" srcOrd="6" destOrd="0" presId="urn:microsoft.com/office/officeart/2005/8/layout/vList5"/>
    <dgm:cxn modelId="{3D7F73B3-EFE1-6C45-9FD2-969E8FC8C366}" type="presParOf" srcId="{FA246675-D1FF-6C4D-802D-897F256D886C}" destId="{656AB98E-1F2E-954B-827A-4852FD4FAA91}" srcOrd="0" destOrd="0" presId="urn:microsoft.com/office/officeart/2005/8/layout/vList5"/>
    <dgm:cxn modelId="{A912178A-B7E9-DD4D-B65E-803A777EF7CD}" type="presParOf" srcId="{FA246675-D1FF-6C4D-802D-897F256D886C}" destId="{034578D8-F10A-8648-826D-DE78A82BD60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17D098-DDBF-BD48-AD24-22BBE25DBE87}">
      <dsp:nvSpPr>
        <dsp:cNvPr id="0" name=""/>
        <dsp:cNvSpPr/>
      </dsp:nvSpPr>
      <dsp:spPr>
        <a:xfrm rot="5400000">
          <a:off x="5423650" y="-2197504"/>
          <a:ext cx="904403" cy="553021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000" b="1" kern="1200" dirty="0" smtClean="0"/>
            <a:t>CRESCIMENTO DAS CLASSES C e </a:t>
          </a:r>
          <a:r>
            <a:rPr lang="pt-BR" sz="2000" b="1" kern="1200" dirty="0" err="1" smtClean="0"/>
            <a:t>D</a:t>
          </a:r>
          <a:r>
            <a:rPr lang="pt-BR" sz="2000" b="1" kern="1200" dirty="0" smtClean="0"/>
            <a:t>   NO ENSINO SUPERIOR</a:t>
          </a:r>
          <a:endParaRPr lang="pt-BR" sz="2000" b="1" kern="1200" dirty="0"/>
        </a:p>
      </dsp:txBody>
      <dsp:txXfrm rot="-5400000">
        <a:off x="3110745" y="159550"/>
        <a:ext cx="5486065" cy="816105"/>
      </dsp:txXfrm>
    </dsp:sp>
    <dsp:sp modelId="{DB610B3F-19B8-D440-84A2-AEE8A5126934}">
      <dsp:nvSpPr>
        <dsp:cNvPr id="0" name=""/>
        <dsp:cNvSpPr/>
      </dsp:nvSpPr>
      <dsp:spPr>
        <a:xfrm>
          <a:off x="0" y="14254"/>
          <a:ext cx="3110745" cy="113050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400" kern="1200" dirty="0" smtClean="0"/>
            <a:t>1</a:t>
          </a:r>
          <a:endParaRPr lang="pt-BR" sz="4400" kern="1200" dirty="0"/>
        </a:p>
      </dsp:txBody>
      <dsp:txXfrm>
        <a:off x="55187" y="69441"/>
        <a:ext cx="3000371" cy="1020130"/>
      </dsp:txXfrm>
    </dsp:sp>
    <dsp:sp modelId="{75B8233A-59DA-C642-B026-0E4D1CFB6268}">
      <dsp:nvSpPr>
        <dsp:cNvPr id="0" name=""/>
        <dsp:cNvSpPr/>
      </dsp:nvSpPr>
      <dsp:spPr>
        <a:xfrm rot="5400000">
          <a:off x="5423650" y="-1010474"/>
          <a:ext cx="904403" cy="553021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000" b="1" kern="1200" dirty="0" smtClean="0"/>
            <a:t>CONSOLIDAÇÃO DO SETOR</a:t>
          </a:r>
          <a:endParaRPr lang="pt-BR" sz="2000" b="1" kern="1200" dirty="0"/>
        </a:p>
      </dsp:txBody>
      <dsp:txXfrm rot="-5400000">
        <a:off x="3110745" y="1346580"/>
        <a:ext cx="5486065" cy="816105"/>
      </dsp:txXfrm>
    </dsp:sp>
    <dsp:sp modelId="{A821B53E-E7A2-554C-B5C9-44FFC4BD949C}">
      <dsp:nvSpPr>
        <dsp:cNvPr id="0" name=""/>
        <dsp:cNvSpPr/>
      </dsp:nvSpPr>
      <dsp:spPr>
        <a:xfrm>
          <a:off x="0" y="1201284"/>
          <a:ext cx="3110745" cy="113050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400" kern="1200" dirty="0" smtClean="0"/>
            <a:t>2</a:t>
          </a:r>
          <a:endParaRPr lang="pt-BR" sz="4400" kern="1200" dirty="0"/>
        </a:p>
      </dsp:txBody>
      <dsp:txXfrm>
        <a:off x="55187" y="1256471"/>
        <a:ext cx="3000371" cy="1020130"/>
      </dsp:txXfrm>
    </dsp:sp>
    <dsp:sp modelId="{365DC20B-BCEC-8241-8757-0E39EDF305F1}">
      <dsp:nvSpPr>
        <dsp:cNvPr id="0" name=""/>
        <dsp:cNvSpPr/>
      </dsp:nvSpPr>
      <dsp:spPr>
        <a:xfrm rot="5400000">
          <a:off x="5423650" y="176555"/>
          <a:ext cx="904403" cy="553021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000" b="1" kern="1200" dirty="0" smtClean="0"/>
            <a:t>COMPRA E VENDA DE IES</a:t>
          </a:r>
          <a:endParaRPr lang="pt-BR" sz="2000" b="1" kern="1200" dirty="0"/>
        </a:p>
      </dsp:txBody>
      <dsp:txXfrm rot="-5400000">
        <a:off x="3110745" y="2533610"/>
        <a:ext cx="5486065" cy="816105"/>
      </dsp:txXfrm>
    </dsp:sp>
    <dsp:sp modelId="{A7CE94E6-0B0E-324F-BB28-B9A0D5AAA9F5}">
      <dsp:nvSpPr>
        <dsp:cNvPr id="0" name=""/>
        <dsp:cNvSpPr/>
      </dsp:nvSpPr>
      <dsp:spPr>
        <a:xfrm>
          <a:off x="0" y="2376410"/>
          <a:ext cx="3110745" cy="113050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400" kern="1200" dirty="0" smtClean="0"/>
            <a:t>3</a:t>
          </a:r>
          <a:endParaRPr lang="pt-BR" sz="4400" kern="1200" dirty="0"/>
        </a:p>
      </dsp:txBody>
      <dsp:txXfrm>
        <a:off x="55187" y="2431597"/>
        <a:ext cx="3000371" cy="1020130"/>
      </dsp:txXfrm>
    </dsp:sp>
    <dsp:sp modelId="{81186548-2F41-B84F-8C43-C473C821EE19}">
      <dsp:nvSpPr>
        <dsp:cNvPr id="0" name=""/>
        <dsp:cNvSpPr/>
      </dsp:nvSpPr>
      <dsp:spPr>
        <a:xfrm rot="5400000">
          <a:off x="5423650" y="1363585"/>
          <a:ext cx="904403" cy="553021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000" b="1" kern="1200" dirty="0" smtClean="0"/>
            <a:t>FIM DO CRESCIMENTO “EXPONENCIAL” DA DEMANDA</a:t>
          </a:r>
          <a:endParaRPr lang="pt-BR" sz="2000" b="1" kern="1200" dirty="0"/>
        </a:p>
      </dsp:txBody>
      <dsp:txXfrm rot="-5400000">
        <a:off x="3110745" y="3720640"/>
        <a:ext cx="5486065" cy="816105"/>
      </dsp:txXfrm>
    </dsp:sp>
    <dsp:sp modelId="{94F719E2-AB87-D14C-A28B-152B4A702EB0}">
      <dsp:nvSpPr>
        <dsp:cNvPr id="0" name=""/>
        <dsp:cNvSpPr/>
      </dsp:nvSpPr>
      <dsp:spPr>
        <a:xfrm>
          <a:off x="0" y="3565159"/>
          <a:ext cx="3110745" cy="113050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400" kern="1200" dirty="0" smtClean="0"/>
            <a:t>4</a:t>
          </a:r>
          <a:endParaRPr lang="pt-BR" sz="4400" kern="1200" dirty="0"/>
        </a:p>
      </dsp:txBody>
      <dsp:txXfrm>
        <a:off x="55187" y="3620346"/>
        <a:ext cx="3000371" cy="10201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17D098-DDBF-BD48-AD24-22BBE25DBE87}">
      <dsp:nvSpPr>
        <dsp:cNvPr id="0" name=""/>
        <dsp:cNvSpPr/>
      </dsp:nvSpPr>
      <dsp:spPr>
        <a:xfrm rot="5400000">
          <a:off x="5643649" y="-2301033"/>
          <a:ext cx="904403" cy="573727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400" b="1" kern="1200" dirty="0" smtClean="0"/>
            <a:t>Em 1996 os estudantes das classes C e </a:t>
          </a:r>
          <a:r>
            <a:rPr lang="pt-BR" sz="1400" b="1" kern="1200" dirty="0" err="1" smtClean="0"/>
            <a:t>D</a:t>
          </a:r>
          <a:r>
            <a:rPr lang="pt-BR" sz="1400" b="1" kern="1200" dirty="0" smtClean="0"/>
            <a:t> eram 9% do total dos estudantes do país. Hoje são 38%.</a:t>
          </a:r>
          <a:endParaRPr lang="pt-BR" sz="1400" b="1" kern="1200" dirty="0"/>
        </a:p>
      </dsp:txBody>
      <dsp:txXfrm rot="-5400000">
        <a:off x="3227215" y="159550"/>
        <a:ext cx="5693123" cy="816105"/>
      </dsp:txXfrm>
    </dsp:sp>
    <dsp:sp modelId="{DB610B3F-19B8-D440-84A2-AEE8A5126934}">
      <dsp:nvSpPr>
        <dsp:cNvPr id="0" name=""/>
        <dsp:cNvSpPr/>
      </dsp:nvSpPr>
      <dsp:spPr>
        <a:xfrm>
          <a:off x="0" y="14254"/>
          <a:ext cx="3227215" cy="113050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400" kern="1200" dirty="0" smtClean="0"/>
            <a:t>1</a:t>
          </a:r>
          <a:endParaRPr lang="pt-BR" sz="4400" kern="1200" dirty="0"/>
        </a:p>
      </dsp:txBody>
      <dsp:txXfrm>
        <a:off x="55187" y="69441"/>
        <a:ext cx="3116841" cy="1020130"/>
      </dsp:txXfrm>
    </dsp:sp>
    <dsp:sp modelId="{75B8233A-59DA-C642-B026-0E4D1CFB6268}">
      <dsp:nvSpPr>
        <dsp:cNvPr id="0" name=""/>
        <dsp:cNvSpPr/>
      </dsp:nvSpPr>
      <dsp:spPr>
        <a:xfrm rot="5400000">
          <a:off x="5643649" y="-1114003"/>
          <a:ext cx="904403" cy="573727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400" b="1" kern="1200" dirty="0" smtClean="0"/>
            <a:t>Atualmente os 15 maiores grupos educacionais detêm 38% dos estudantes privados do país.</a:t>
          </a:r>
          <a:endParaRPr lang="pt-BR" sz="1400" b="1" kern="1200" dirty="0"/>
        </a:p>
      </dsp:txBody>
      <dsp:txXfrm rot="-5400000">
        <a:off x="3227215" y="1346580"/>
        <a:ext cx="5693123" cy="816105"/>
      </dsp:txXfrm>
    </dsp:sp>
    <dsp:sp modelId="{A821B53E-E7A2-554C-B5C9-44FFC4BD949C}">
      <dsp:nvSpPr>
        <dsp:cNvPr id="0" name=""/>
        <dsp:cNvSpPr/>
      </dsp:nvSpPr>
      <dsp:spPr>
        <a:xfrm>
          <a:off x="0" y="1201284"/>
          <a:ext cx="3227215" cy="113050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400" kern="1200" dirty="0" smtClean="0"/>
            <a:t>2</a:t>
          </a:r>
          <a:endParaRPr lang="pt-BR" sz="4400" kern="1200" dirty="0"/>
        </a:p>
      </dsp:txBody>
      <dsp:txXfrm>
        <a:off x="55187" y="1256471"/>
        <a:ext cx="3116841" cy="1020130"/>
      </dsp:txXfrm>
    </dsp:sp>
    <dsp:sp modelId="{81186548-2F41-B84F-8C43-C473C821EE19}">
      <dsp:nvSpPr>
        <dsp:cNvPr id="0" name=""/>
        <dsp:cNvSpPr/>
      </dsp:nvSpPr>
      <dsp:spPr>
        <a:xfrm rot="5400000">
          <a:off x="5643649" y="73026"/>
          <a:ext cx="904403" cy="573727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400" b="1" kern="1200" dirty="0" smtClean="0"/>
            <a:t>Até maio de 2013 foram realizados mais de 230 negócios de compra e venda de IES no Brasil.</a:t>
          </a:r>
          <a:endParaRPr lang="pt-BR" sz="1400" b="1" kern="1200" dirty="0"/>
        </a:p>
      </dsp:txBody>
      <dsp:txXfrm rot="-5400000">
        <a:off x="3227215" y="2533610"/>
        <a:ext cx="5693123" cy="816105"/>
      </dsp:txXfrm>
    </dsp:sp>
    <dsp:sp modelId="{94F719E2-AB87-D14C-A28B-152B4A702EB0}">
      <dsp:nvSpPr>
        <dsp:cNvPr id="0" name=""/>
        <dsp:cNvSpPr/>
      </dsp:nvSpPr>
      <dsp:spPr>
        <a:xfrm>
          <a:off x="0" y="2378128"/>
          <a:ext cx="3227215" cy="113050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400" kern="1200" dirty="0" smtClean="0"/>
            <a:t>3</a:t>
          </a:r>
          <a:endParaRPr lang="pt-BR" sz="4400" kern="1200" dirty="0"/>
        </a:p>
      </dsp:txBody>
      <dsp:txXfrm>
        <a:off x="55187" y="2433315"/>
        <a:ext cx="3116841" cy="1020130"/>
      </dsp:txXfrm>
    </dsp:sp>
    <dsp:sp modelId="{034578D8-F10A-8648-826D-DE78A82BD609}">
      <dsp:nvSpPr>
        <dsp:cNvPr id="0" name=""/>
        <dsp:cNvSpPr/>
      </dsp:nvSpPr>
      <dsp:spPr>
        <a:xfrm rot="5400000">
          <a:off x="5643649" y="1260056"/>
          <a:ext cx="904403" cy="573727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400" b="1" kern="1200" dirty="0" smtClean="0"/>
            <a:t>O Acirramento da competitividade trouxe uma diluição da demanda e uma taxa de ociosidade de mais de 50%.</a:t>
          </a:r>
          <a:endParaRPr lang="pt-BR" sz="1400" b="1" kern="1200" dirty="0"/>
        </a:p>
      </dsp:txBody>
      <dsp:txXfrm rot="-5400000">
        <a:off x="3227215" y="3720640"/>
        <a:ext cx="5693123" cy="816105"/>
      </dsp:txXfrm>
    </dsp:sp>
    <dsp:sp modelId="{656AB98E-1F2E-954B-827A-4852FD4FAA91}">
      <dsp:nvSpPr>
        <dsp:cNvPr id="0" name=""/>
        <dsp:cNvSpPr/>
      </dsp:nvSpPr>
      <dsp:spPr>
        <a:xfrm>
          <a:off x="0" y="3563440"/>
          <a:ext cx="3227215" cy="113050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400" kern="1200" dirty="0" smtClean="0"/>
            <a:t>4</a:t>
          </a:r>
          <a:endParaRPr lang="pt-BR" sz="4400" kern="1200" dirty="0"/>
        </a:p>
      </dsp:txBody>
      <dsp:txXfrm>
        <a:off x="55187" y="3618627"/>
        <a:ext cx="3116841" cy="10201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fld id="{611704C3-1FE2-944D-A81B-DC9F3D4A4A7D}" type="datetime1">
              <a:rPr lang="pt-BR"/>
              <a:pPr>
                <a:defRPr/>
              </a:pPr>
              <a:t>08/06/13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fld id="{733E5FD6-9220-0B41-901A-D0A3496D9BAC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72104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fld id="{62D7F06A-C5C0-B04C-B368-57AC9D962D25}" type="datetime1">
              <a:rPr lang="pt-BR"/>
              <a:pPr>
                <a:defRPr/>
              </a:pPr>
              <a:t>08/06/13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 smtClean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fld id="{62FCE692-8E8F-474A-8839-C4D481999E32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91601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e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6" descr="HOPER_Capa_PPT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OPER GROUP+Grafis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6" descr="HOPER_Barra azul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298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Espaço Reservado para Número de Slide 5"/>
          <p:cNvSpPr>
            <a:spLocks noGrp="1"/>
          </p:cNvSpPr>
          <p:nvPr>
            <p:ph type="sldNum" sz="quarter" idx="10"/>
          </p:nvPr>
        </p:nvSpPr>
        <p:spPr>
          <a:xfrm>
            <a:off x="179388" y="6356350"/>
            <a:ext cx="500062" cy="365125"/>
          </a:xfrm>
        </p:spPr>
        <p:txBody>
          <a:bodyPr/>
          <a:lstStyle>
            <a:lvl1pPr algn="l">
              <a:defRPr>
                <a:solidFill>
                  <a:srgbClr val="253D51"/>
                </a:solidFill>
              </a:defRPr>
            </a:lvl1pPr>
          </a:lstStyle>
          <a:p>
            <a:pPr>
              <a:defRPr/>
            </a:pPr>
            <a:fld id="{D16F9AAA-EF4E-7F4F-B1AD-210978B2D346}" type="slidenum">
              <a:rPr lang="pt-BR"/>
              <a:pPr>
                <a:defRPr/>
              </a:pPr>
              <a:t>‹#›</a:t>
            </a:fld>
            <a:endParaRPr lang="pt-BR"/>
          </a:p>
        </p:txBody>
      </p:sp>
      <p:cxnSp>
        <p:nvCxnSpPr>
          <p:cNvPr id="5" name="Conector reto 7"/>
          <p:cNvCxnSpPr/>
          <p:nvPr userDrawn="1"/>
        </p:nvCxnSpPr>
        <p:spPr>
          <a:xfrm>
            <a:off x="1230313" y="1028700"/>
            <a:ext cx="7923212" cy="1588"/>
          </a:xfrm>
          <a:prstGeom prst="line">
            <a:avLst/>
          </a:prstGeom>
          <a:ln w="12700">
            <a:solidFill>
              <a:srgbClr val="BA25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6" descr="HOPER_Educação_Marca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14281" y="325438"/>
            <a:ext cx="1904783" cy="6651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PER GROUP + fdo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5"/>
          <p:cNvSpPr>
            <a:spLocks noGrp="1"/>
          </p:cNvSpPr>
          <p:nvPr>
            <p:ph type="sldNum" sz="quarter" idx="10"/>
          </p:nvPr>
        </p:nvSpPr>
        <p:spPr>
          <a:xfrm>
            <a:off x="179388" y="6356350"/>
            <a:ext cx="500062" cy="365125"/>
          </a:xfrm>
        </p:spPr>
        <p:txBody>
          <a:bodyPr/>
          <a:lstStyle>
            <a:lvl1pPr algn="l">
              <a:defRPr>
                <a:solidFill>
                  <a:srgbClr val="253D51"/>
                </a:solidFill>
              </a:defRPr>
            </a:lvl1pPr>
          </a:lstStyle>
          <a:p>
            <a:pPr>
              <a:defRPr/>
            </a:pPr>
            <a:fld id="{F054CC16-53C9-EE44-B1CA-2A024238FE2F}" type="slidenum">
              <a:rPr lang="pt-BR"/>
              <a:pPr>
                <a:defRPr/>
              </a:pPr>
              <a:t>‹#›</a:t>
            </a:fld>
            <a:endParaRPr lang="pt-BR"/>
          </a:p>
        </p:txBody>
      </p:sp>
      <p:cxnSp>
        <p:nvCxnSpPr>
          <p:cNvPr id="4" name="Conector reto 7"/>
          <p:cNvCxnSpPr/>
          <p:nvPr userDrawn="1"/>
        </p:nvCxnSpPr>
        <p:spPr>
          <a:xfrm>
            <a:off x="1230313" y="1028700"/>
            <a:ext cx="7923212" cy="1588"/>
          </a:xfrm>
          <a:prstGeom prst="line">
            <a:avLst/>
          </a:prstGeom>
          <a:ln w="12700">
            <a:solidFill>
              <a:srgbClr val="BA25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m 6" descr="HOPER_Educação_Marca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281" y="325438"/>
            <a:ext cx="1904783" cy="6651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ca D'Agua + Fundo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6" descr="HOPER_Marca_dagua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058025" y="588963"/>
            <a:ext cx="1801813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Espaço Reservado para Número de Slide 5"/>
          <p:cNvSpPr>
            <a:spLocks noGrp="1"/>
          </p:cNvSpPr>
          <p:nvPr>
            <p:ph type="sldNum" sz="quarter" idx="10"/>
          </p:nvPr>
        </p:nvSpPr>
        <p:spPr>
          <a:xfrm>
            <a:off x="152400" y="6537325"/>
            <a:ext cx="457200" cy="320675"/>
          </a:xfrm>
        </p:spPr>
        <p:txBody>
          <a:bodyPr/>
          <a:lstStyle>
            <a:lvl1pPr algn="l">
              <a:defRPr sz="1000" b="1">
                <a:solidFill>
                  <a:srgbClr val="253D51"/>
                </a:solidFill>
                <a:latin typeface="Calibri"/>
                <a:cs typeface="Calibri"/>
              </a:defRPr>
            </a:lvl1pPr>
          </a:lstStyle>
          <a:p>
            <a:pPr>
              <a:defRPr/>
            </a:pPr>
            <a:fld id="{76461926-8E8D-184D-BE6C-995ABE8A6DF6}" type="slidenum">
              <a:rPr lang="pt-BR" smtClean="0"/>
              <a:pPr>
                <a:defRPr/>
              </a:pPr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o fx azul + linha + grafis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/>
          </p:cNvSpPr>
          <p:nvPr userDrawn="1"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6" descr="HOPER_Barra azul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298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m 6" descr="HOPER_Educação_Marca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001000" y="6480467"/>
            <a:ext cx="1081118" cy="3775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o fx azul + grafis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5"/>
          <p:cNvSpPr>
            <a:spLocks noGrp="1"/>
          </p:cNvSpPr>
          <p:nvPr>
            <p:ph type="sldNum" sz="quarter" idx="10"/>
          </p:nvPr>
        </p:nvSpPr>
        <p:spPr>
          <a:xfrm>
            <a:off x="179388" y="6356350"/>
            <a:ext cx="500062" cy="365125"/>
          </a:xfrm>
        </p:spPr>
        <p:txBody>
          <a:bodyPr/>
          <a:lstStyle>
            <a:lvl1pPr algn="l">
              <a:defRPr>
                <a:solidFill>
                  <a:srgbClr val="253D51"/>
                </a:solidFill>
              </a:defRPr>
            </a:lvl1pPr>
          </a:lstStyle>
          <a:p>
            <a:pPr>
              <a:defRPr/>
            </a:pPr>
            <a:fld id="{3D6A06A5-8087-1645-A24A-9F377CDCCF85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6D32D-66F9-6442-8B39-ABC515FD9084}" type="datetime1">
              <a:rPr lang="pt-BR"/>
              <a:pPr>
                <a:defRPr/>
              </a:pPr>
              <a:t>08/06/13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01</a:t>
            </a: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BEE34-4C23-8A40-B14F-EF177D7FA86D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142D49-8DA2-6F44-9635-330F498EE3E0}" type="datetime1">
              <a:rPr lang="pt-BR"/>
              <a:pPr>
                <a:defRPr/>
              </a:pPr>
              <a:t>08/06/13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01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76543-4CBF-7548-B210-229E1701AA6A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21F981-D7C7-A142-BD37-E8A5DB78304D}" type="datetime1">
              <a:rPr lang="pt-BR"/>
              <a:pPr>
                <a:defRPr/>
              </a:pPr>
              <a:t>08/06/13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01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A87BB1-0C89-A749-8BE4-BB19D4987198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74578C78-2708-414E-A463-BE23E85150E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ndo HO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5"/>
          <p:cNvCxnSpPr/>
          <p:nvPr userDrawn="1"/>
        </p:nvCxnSpPr>
        <p:spPr>
          <a:xfrm>
            <a:off x="1187450" y="1341438"/>
            <a:ext cx="7956550" cy="1587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ector reto 33"/>
          <p:cNvCxnSpPr/>
          <p:nvPr userDrawn="1"/>
        </p:nvCxnSpPr>
        <p:spPr>
          <a:xfrm>
            <a:off x="1187450" y="1341438"/>
            <a:ext cx="7956550" cy="1587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ço Reservado para Número de Slide 5"/>
          <p:cNvSpPr>
            <a:spLocks noGrp="1"/>
          </p:cNvSpPr>
          <p:nvPr>
            <p:ph type="sldNum" sz="quarter" idx="10"/>
          </p:nvPr>
        </p:nvSpPr>
        <p:spPr>
          <a:xfrm>
            <a:off x="179388" y="6356350"/>
            <a:ext cx="500062" cy="365125"/>
          </a:xfrm>
        </p:spPr>
        <p:txBody>
          <a:bodyPr/>
          <a:lstStyle>
            <a:lvl1pPr algn="l">
              <a:defRPr smtClean="0">
                <a:solidFill>
                  <a:srgbClr val="253D51"/>
                </a:solidFill>
              </a:defRPr>
            </a:lvl1pPr>
          </a:lstStyle>
          <a:p>
            <a:fld id="{3FB91E70-A27B-2144-B767-53B4A54F845A}" type="slidenum">
              <a:rPr lang="pt-BR"/>
              <a:pPr/>
              <a:t>‹#›</a:t>
            </a:fld>
            <a:endParaRPr lang="pt-BR" dirty="0"/>
          </a:p>
        </p:txBody>
      </p:sp>
      <p:pic>
        <p:nvPicPr>
          <p:cNvPr id="7" name="Imagem 6" descr="HOPER_GROUP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284" y="334603"/>
            <a:ext cx="1912146" cy="654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4300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FF7B2-9603-4FC9-8C1D-61B7F07E6737}" type="slidenum">
              <a:rPr lang="pt-BR"/>
              <a:pPr>
                <a:defRPr/>
              </a:pPr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786203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 userDrawn="1"/>
        </p:nvSpPr>
        <p:spPr bwMode="auto">
          <a:xfrm>
            <a:off x="6197600" y="1981200"/>
            <a:ext cx="2717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2400" dirty="0" smtClean="0">
              <a:solidFill>
                <a:srgbClr val="000000"/>
              </a:solidFill>
              <a:latin typeface="Arial" pitchFamily="34" charset="0"/>
              <a:ea typeface="+mn-ea"/>
              <a:cs typeface="+mn-cs"/>
            </a:endParaRPr>
          </a:p>
        </p:txBody>
      </p:sp>
      <p:pic>
        <p:nvPicPr>
          <p:cNvPr id="9" name="Picture 8" descr="bg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3733800"/>
            <a:ext cx="5867400" cy="1472841"/>
          </a:xfrm>
          <a:prstGeom prst="rect">
            <a:avLst/>
          </a:prstGeom>
        </p:spPr>
        <p:txBody>
          <a:bodyPr anchor="b"/>
          <a:lstStyle>
            <a:lvl1pPr algn="l">
              <a:defRPr sz="2800" b="1" i="0" cap="none" baseline="0">
                <a:solidFill>
                  <a:schemeClr val="tx1"/>
                </a:solidFill>
                <a:latin typeface="Palatino Linotype" pitchFamily="18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152400" y="5206641"/>
            <a:ext cx="5867400" cy="1346559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cxnSp>
        <p:nvCxnSpPr>
          <p:cNvPr id="23" name="Straight Connector 22"/>
          <p:cNvCxnSpPr/>
          <p:nvPr userDrawn="1"/>
        </p:nvCxnSpPr>
        <p:spPr>
          <a:xfrm>
            <a:off x="228600" y="5181600"/>
            <a:ext cx="8458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icture Placeholder 18"/>
          <p:cNvSpPr>
            <a:spLocks noGrp="1"/>
          </p:cNvSpPr>
          <p:nvPr>
            <p:ph type="pic" sz="quarter" idx="10"/>
          </p:nvPr>
        </p:nvSpPr>
        <p:spPr>
          <a:xfrm>
            <a:off x="6096000" y="3886199"/>
            <a:ext cx="2895600" cy="2233749"/>
          </a:xfrm>
          <a:prstGeom prst="rect">
            <a:avLst/>
          </a:prstGeom>
        </p:spPr>
        <p:txBody>
          <a:bodyPr/>
          <a:lstStyle>
            <a:lvl1pPr>
              <a:defRPr>
                <a:latin typeface="Palatino Linotype" pitchFamily="18" charset="0"/>
              </a:defRPr>
            </a:lvl1pPr>
          </a:lstStyle>
          <a:p>
            <a:r>
              <a:rPr lang="x-none" smtClean="0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5956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6019800" cy="106680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100000"/>
              </a:lnSpc>
              <a:defRPr sz="2500" b="0">
                <a:solidFill>
                  <a:schemeClr val="tx1"/>
                </a:solidFill>
                <a:effectLst>
                  <a:outerShdw blurRad="50800" dist="25400" dir="5460000" algn="ctr" rotWithShape="0">
                    <a:schemeClr val="bg1">
                      <a:lumMod val="85000"/>
                    </a:schemeClr>
                  </a:outerShdw>
                </a:effectLst>
                <a:latin typeface="Palatino Linotype" pitchFamily="18" charset="0"/>
              </a:defRPr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5" name="Table Placeholder 4"/>
          <p:cNvSpPr>
            <a:spLocks noGrp="1"/>
          </p:cNvSpPr>
          <p:nvPr>
            <p:ph type="tbl" sz="quarter" idx="10"/>
          </p:nvPr>
        </p:nvSpPr>
        <p:spPr>
          <a:xfrm>
            <a:off x="228600" y="1752600"/>
            <a:ext cx="8610600" cy="2895600"/>
          </a:xfrm>
          <a:prstGeom prst="rect">
            <a:avLst/>
          </a:prstGeom>
        </p:spPr>
        <p:txBody>
          <a:bodyPr/>
          <a:lstStyle/>
          <a:p>
            <a:r>
              <a:rPr lang="x-none" smtClean="0"/>
              <a:t>Click icon to add table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228600" y="4876800"/>
            <a:ext cx="8610600" cy="914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808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rmation Layout Slide with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 userDrawn="1"/>
        </p:nvSpPr>
        <p:spPr bwMode="auto">
          <a:xfrm>
            <a:off x="5943600" y="3657600"/>
            <a:ext cx="3067050" cy="2286000"/>
          </a:xfrm>
          <a:prstGeom prst="rect">
            <a:avLst/>
          </a:prstGeom>
          <a:solidFill>
            <a:srgbClr val="E0E1E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000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1524001"/>
            <a:ext cx="8763000" cy="20574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latin typeface="Arial" pitchFamily="34" charset="0"/>
                <a:cs typeface="Arial" pitchFamily="34" charset="0"/>
              </a:defRPr>
            </a:lvl1pPr>
            <a:lvl2pPr indent="274320">
              <a:lnSpc>
                <a:spcPct val="200000"/>
              </a:lnSpc>
              <a:spcBef>
                <a:spcPts val="0"/>
              </a:spcBef>
              <a:spcAft>
                <a:spcPts val="500"/>
              </a:spcAft>
              <a:defRPr sz="1200">
                <a:latin typeface="Arial" pitchFamily="34" charset="0"/>
                <a:cs typeface="Arial" pitchFamily="34" charset="0"/>
              </a:defRPr>
            </a:lvl2pPr>
            <a:lvl3pPr indent="274320">
              <a:lnSpc>
                <a:spcPct val="200000"/>
              </a:lnSpc>
              <a:spcBef>
                <a:spcPts val="0"/>
              </a:spcBef>
              <a:spcAft>
                <a:spcPts val="500"/>
              </a:spcAft>
              <a:defRPr sz="1200">
                <a:latin typeface="Arial" pitchFamily="34" charset="0"/>
                <a:cs typeface="Arial" pitchFamily="34" charset="0"/>
              </a:defRPr>
            </a:lvl3pPr>
            <a:lvl4pPr indent="274320">
              <a:lnSpc>
                <a:spcPct val="200000"/>
              </a:lnSpc>
              <a:spcBef>
                <a:spcPts val="0"/>
              </a:spcBef>
              <a:spcAft>
                <a:spcPts val="500"/>
              </a:spcAft>
              <a:defRPr sz="1200">
                <a:latin typeface="Arial" pitchFamily="34" charset="0"/>
                <a:cs typeface="Arial" pitchFamily="34" charset="0"/>
              </a:defRPr>
            </a:lvl4pPr>
            <a:lvl5pPr indent="274320">
              <a:lnSpc>
                <a:spcPct val="200000"/>
              </a:lnSpc>
              <a:spcBef>
                <a:spcPts val="0"/>
              </a:spcBef>
              <a:spcAft>
                <a:spcPts val="500"/>
              </a:spcAft>
              <a:defRPr sz="12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10" name="Table Placeholder 9"/>
          <p:cNvSpPr>
            <a:spLocks noGrp="1"/>
          </p:cNvSpPr>
          <p:nvPr>
            <p:ph type="tbl" sz="quarter" idx="10"/>
          </p:nvPr>
        </p:nvSpPr>
        <p:spPr>
          <a:xfrm>
            <a:off x="228600" y="3657600"/>
            <a:ext cx="5638800" cy="2286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1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x-none" smtClean="0"/>
              <a:t>Click icon to add table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6019800" cy="99060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100000"/>
              </a:lnSpc>
              <a:defRPr sz="2500" b="0">
                <a:solidFill>
                  <a:schemeClr val="tx1"/>
                </a:solidFill>
                <a:effectLst>
                  <a:outerShdw blurRad="50800" dist="25400" dir="5460000" algn="ctr" rotWithShape="0">
                    <a:schemeClr val="bg1">
                      <a:lumMod val="85000"/>
                    </a:schemeClr>
                  </a:outerShdw>
                </a:effectLst>
                <a:latin typeface="Palatino Linotype" pitchFamily="18" charset="0"/>
              </a:defRPr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019800" y="3733800"/>
            <a:ext cx="2895600" cy="2133600"/>
          </a:xfrm>
          <a:prstGeom prst="rect">
            <a:avLst/>
          </a:prstGeom>
        </p:spPr>
        <p:txBody>
          <a:bodyPr/>
          <a:lstStyle/>
          <a:p>
            <a:r>
              <a:rPr lang="x-none" smtClean="0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2433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rmation Layout Slide with Bar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>
            <a:spLocks noChangeArrowheads="1"/>
          </p:cNvSpPr>
          <p:nvPr userDrawn="1"/>
        </p:nvSpPr>
        <p:spPr bwMode="auto">
          <a:xfrm>
            <a:off x="5162550" y="1371600"/>
            <a:ext cx="3448050" cy="2133600"/>
          </a:xfrm>
          <a:prstGeom prst="rect">
            <a:avLst/>
          </a:prstGeom>
          <a:solidFill>
            <a:srgbClr val="E0E1E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000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0"/>
          </p:nvPr>
        </p:nvSpPr>
        <p:spPr>
          <a:xfrm>
            <a:off x="228600" y="1371600"/>
            <a:ext cx="4419600" cy="4572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900">
                <a:latin typeface="Arial" pitchFamily="34" charset="0"/>
                <a:cs typeface="Arial" pitchFamily="34" charset="0"/>
              </a:defRPr>
            </a:lvl1pPr>
            <a:lvl2pPr indent="0">
              <a:lnSpc>
                <a:spcPct val="120000"/>
              </a:lnSpc>
              <a:spcBef>
                <a:spcPts val="0"/>
              </a:spcBef>
              <a:defRPr sz="1200">
                <a:latin typeface="Arial" pitchFamily="34" charset="0"/>
                <a:cs typeface="Arial" pitchFamily="34" charset="0"/>
              </a:defRPr>
            </a:lvl2pPr>
            <a:lvl3pPr indent="0">
              <a:lnSpc>
                <a:spcPct val="120000"/>
              </a:lnSpc>
              <a:spcBef>
                <a:spcPts val="0"/>
              </a:spcBef>
              <a:defRPr sz="1200">
                <a:latin typeface="Arial" pitchFamily="34" charset="0"/>
                <a:cs typeface="Arial" pitchFamily="34" charset="0"/>
              </a:defRPr>
            </a:lvl3pPr>
            <a:lvl4pPr indent="0">
              <a:lnSpc>
                <a:spcPct val="120000"/>
              </a:lnSpc>
              <a:spcBef>
                <a:spcPts val="0"/>
              </a:spcBef>
              <a:defRPr sz="1200">
                <a:latin typeface="Arial" pitchFamily="34" charset="0"/>
                <a:cs typeface="Arial" pitchFamily="34" charset="0"/>
              </a:defRPr>
            </a:lvl4pPr>
            <a:lvl5pPr indent="0">
              <a:lnSpc>
                <a:spcPct val="120000"/>
              </a:lnSpc>
              <a:spcBef>
                <a:spcPts val="0"/>
              </a:spcBef>
              <a:defRPr sz="12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11" name="Chart Placeholder 11"/>
          <p:cNvSpPr>
            <a:spLocks noGrp="1"/>
          </p:cNvSpPr>
          <p:nvPr>
            <p:ph type="chart" sz="quarter" idx="11"/>
          </p:nvPr>
        </p:nvSpPr>
        <p:spPr>
          <a:xfrm>
            <a:off x="4724400" y="3581400"/>
            <a:ext cx="4267200" cy="23622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x-none" smtClean="0"/>
              <a:t>Click icon to add chart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6019800" cy="91440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100000"/>
              </a:lnSpc>
              <a:defRPr sz="2500" b="0">
                <a:solidFill>
                  <a:schemeClr val="tx1"/>
                </a:solidFill>
                <a:effectLst>
                  <a:outerShdw blurRad="50800" dist="25400" dir="5460000" algn="ctr" rotWithShape="0">
                    <a:schemeClr val="bg1">
                      <a:lumMod val="85000"/>
                    </a:schemeClr>
                  </a:outerShdw>
                </a:effectLst>
                <a:latin typeface="Palatino Linotype" pitchFamily="18" charset="0"/>
              </a:defRPr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257800" y="1447800"/>
            <a:ext cx="3276600" cy="1981200"/>
          </a:xfrm>
          <a:prstGeom prst="rect">
            <a:avLst/>
          </a:prstGeom>
        </p:spPr>
        <p:txBody>
          <a:bodyPr/>
          <a:lstStyle/>
          <a:p>
            <a:r>
              <a:rPr lang="x-none" smtClean="0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1996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rmation Layout Slide with Pi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9"/>
          <p:cNvSpPr>
            <a:spLocks noGrp="1"/>
          </p:cNvSpPr>
          <p:nvPr>
            <p:ph sz="quarter" idx="10"/>
          </p:nvPr>
        </p:nvSpPr>
        <p:spPr>
          <a:xfrm>
            <a:off x="228600" y="2057400"/>
            <a:ext cx="4800600" cy="16002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900">
                <a:latin typeface="Arial" pitchFamily="34" charset="0"/>
                <a:cs typeface="Arial" pitchFamily="34" charset="0"/>
              </a:defRPr>
            </a:lvl1pPr>
            <a:lvl2pPr indent="0">
              <a:lnSpc>
                <a:spcPct val="120000"/>
              </a:lnSpc>
              <a:spcBef>
                <a:spcPts val="0"/>
              </a:spcBef>
              <a:defRPr sz="1200">
                <a:latin typeface="Arial" pitchFamily="34" charset="0"/>
                <a:cs typeface="Arial" pitchFamily="34" charset="0"/>
              </a:defRPr>
            </a:lvl2pPr>
            <a:lvl3pPr indent="0">
              <a:lnSpc>
                <a:spcPct val="120000"/>
              </a:lnSpc>
              <a:spcBef>
                <a:spcPts val="0"/>
              </a:spcBef>
              <a:defRPr sz="1200">
                <a:latin typeface="Arial" pitchFamily="34" charset="0"/>
                <a:cs typeface="Arial" pitchFamily="34" charset="0"/>
              </a:defRPr>
            </a:lvl3pPr>
            <a:lvl4pPr indent="0">
              <a:lnSpc>
                <a:spcPct val="120000"/>
              </a:lnSpc>
              <a:spcBef>
                <a:spcPts val="0"/>
              </a:spcBef>
              <a:defRPr sz="1200">
                <a:latin typeface="Arial" pitchFamily="34" charset="0"/>
                <a:cs typeface="Arial" pitchFamily="34" charset="0"/>
              </a:defRPr>
            </a:lvl4pPr>
            <a:lvl5pPr indent="0">
              <a:lnSpc>
                <a:spcPct val="120000"/>
              </a:lnSpc>
              <a:spcBef>
                <a:spcPts val="0"/>
              </a:spcBef>
              <a:defRPr sz="12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hart Placeholder 11"/>
          <p:cNvSpPr>
            <a:spLocks noGrp="1"/>
          </p:cNvSpPr>
          <p:nvPr>
            <p:ph type="chart" sz="quarter" idx="11"/>
          </p:nvPr>
        </p:nvSpPr>
        <p:spPr>
          <a:xfrm>
            <a:off x="5181600" y="1447800"/>
            <a:ext cx="3810000" cy="44958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x-none" smtClean="0"/>
              <a:t>Click icon to add chart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447800"/>
            <a:ext cx="4800600" cy="533400"/>
          </a:xfrm>
          <a:prstGeom prst="rect">
            <a:avLst/>
          </a:prstGeo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900" b="0">
                <a:latin typeface="Palatino Linotype" pitchFamily="18" charset="0"/>
              </a:defRPr>
            </a:lvl1pPr>
            <a:lvl2pPr indent="0">
              <a:spcBef>
                <a:spcPts val="0"/>
              </a:spcBef>
              <a:defRPr/>
            </a:lvl2pPr>
            <a:lvl3pPr indent="0">
              <a:spcBef>
                <a:spcPts val="0"/>
              </a:spcBef>
              <a:defRPr/>
            </a:lvl3pPr>
            <a:lvl4pPr indent="0">
              <a:spcBef>
                <a:spcPts val="0"/>
              </a:spcBef>
              <a:defRPr/>
            </a:lvl4pPr>
            <a:lvl5pPr indent="0">
              <a:spcBef>
                <a:spcPts val="0"/>
              </a:spcBef>
              <a:defRPr/>
            </a:lvl5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7" name="Content Placeholder 9"/>
          <p:cNvSpPr>
            <a:spLocks noGrp="1"/>
          </p:cNvSpPr>
          <p:nvPr>
            <p:ph sz="quarter" idx="13"/>
          </p:nvPr>
        </p:nvSpPr>
        <p:spPr>
          <a:xfrm>
            <a:off x="228600" y="4343400"/>
            <a:ext cx="4800600" cy="16002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900">
                <a:latin typeface="Arial" pitchFamily="34" charset="0"/>
                <a:cs typeface="Arial" pitchFamily="34" charset="0"/>
              </a:defRPr>
            </a:lvl1pPr>
            <a:lvl2pPr indent="0">
              <a:lnSpc>
                <a:spcPct val="120000"/>
              </a:lnSpc>
              <a:spcBef>
                <a:spcPts val="0"/>
              </a:spcBef>
              <a:defRPr sz="1200">
                <a:latin typeface="Arial" pitchFamily="34" charset="0"/>
                <a:cs typeface="Arial" pitchFamily="34" charset="0"/>
              </a:defRPr>
            </a:lvl2pPr>
            <a:lvl3pPr indent="0">
              <a:lnSpc>
                <a:spcPct val="120000"/>
              </a:lnSpc>
              <a:spcBef>
                <a:spcPts val="0"/>
              </a:spcBef>
              <a:defRPr sz="1200">
                <a:latin typeface="Arial" pitchFamily="34" charset="0"/>
                <a:cs typeface="Arial" pitchFamily="34" charset="0"/>
              </a:defRPr>
            </a:lvl3pPr>
            <a:lvl4pPr indent="0">
              <a:lnSpc>
                <a:spcPct val="120000"/>
              </a:lnSpc>
              <a:spcBef>
                <a:spcPts val="0"/>
              </a:spcBef>
              <a:defRPr sz="1200">
                <a:latin typeface="Arial" pitchFamily="34" charset="0"/>
                <a:cs typeface="Arial" pitchFamily="34" charset="0"/>
              </a:defRPr>
            </a:lvl4pPr>
            <a:lvl5pPr indent="0">
              <a:lnSpc>
                <a:spcPct val="120000"/>
              </a:lnSpc>
              <a:spcBef>
                <a:spcPts val="0"/>
              </a:spcBef>
              <a:defRPr sz="12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228600" y="3733800"/>
            <a:ext cx="4800600" cy="533400"/>
          </a:xfrm>
          <a:prstGeom prst="rect">
            <a:avLst/>
          </a:prstGeo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900" b="0">
                <a:latin typeface="Palatino Linotype" pitchFamily="18" charset="0"/>
              </a:defRPr>
            </a:lvl1pPr>
            <a:lvl2pPr indent="0">
              <a:spcBef>
                <a:spcPts val="0"/>
              </a:spcBef>
              <a:defRPr/>
            </a:lvl2pPr>
            <a:lvl3pPr indent="0">
              <a:spcBef>
                <a:spcPts val="0"/>
              </a:spcBef>
              <a:defRPr/>
            </a:lvl3pPr>
            <a:lvl4pPr indent="0">
              <a:spcBef>
                <a:spcPts val="0"/>
              </a:spcBef>
              <a:defRPr/>
            </a:lvl4pPr>
            <a:lvl5pPr indent="0">
              <a:spcBef>
                <a:spcPts val="0"/>
              </a:spcBef>
              <a:defRPr/>
            </a:lvl5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6019800" cy="91440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100000"/>
              </a:lnSpc>
              <a:defRPr sz="2500" b="0">
                <a:solidFill>
                  <a:schemeClr val="tx1"/>
                </a:solidFill>
                <a:effectLst>
                  <a:outerShdw blurRad="50800" dist="25400" dir="5460000" algn="ctr" rotWithShape="0">
                    <a:schemeClr val="bg1">
                      <a:lumMod val="85000"/>
                    </a:schemeClr>
                  </a:outerShdw>
                </a:effectLst>
                <a:latin typeface="Palatino Linotype" pitchFamily="18" charset="0"/>
              </a:defRPr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3904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 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g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idx="1"/>
          </p:nvPr>
        </p:nvSpPr>
        <p:spPr>
          <a:xfrm>
            <a:off x="1638300" y="3276600"/>
            <a:ext cx="5867400" cy="24384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4800" y="2590800"/>
            <a:ext cx="8534400" cy="533400"/>
          </a:xfrm>
          <a:prstGeom prst="rect">
            <a:avLst/>
          </a:prstGeom>
        </p:spPr>
        <p:txBody>
          <a:bodyPr anchor="t"/>
          <a:lstStyle>
            <a:lvl1pPr algn="ctr">
              <a:defRPr sz="2800" b="0" cap="none" baseline="0">
                <a:solidFill>
                  <a:schemeClr val="tx1"/>
                </a:solidFill>
                <a:latin typeface="Palatino Linotype" pitchFamily="18" charset="0"/>
              </a:defRPr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16" name="Rectangle 2"/>
          <p:cNvSpPr>
            <a:spLocks noChangeArrowheads="1"/>
          </p:cNvSpPr>
          <p:nvPr userDrawn="1"/>
        </p:nvSpPr>
        <p:spPr bwMode="auto">
          <a:xfrm>
            <a:off x="0" y="6019800"/>
            <a:ext cx="9144000" cy="838200"/>
          </a:xfrm>
          <a:prstGeom prst="rect">
            <a:avLst/>
          </a:prstGeom>
          <a:gradFill rotWithShape="1">
            <a:gsLst>
              <a:gs pos="0">
                <a:srgbClr val="1D82A8">
                  <a:alpha val="80000"/>
                </a:srgbClr>
              </a:gs>
              <a:gs pos="100000">
                <a:srgbClr val="0D3C4E">
                  <a:alpha val="89999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000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 Box 915"/>
          <p:cNvSpPr txBox="1">
            <a:spLocks noChangeArrowheads="1"/>
          </p:cNvSpPr>
          <p:nvPr userDrawn="1"/>
        </p:nvSpPr>
        <p:spPr bwMode="auto">
          <a:xfrm>
            <a:off x="3886200" y="6098381"/>
            <a:ext cx="5105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r">
              <a:spcAft>
                <a:spcPts val="0"/>
              </a:spcAft>
            </a:pPr>
            <a:r>
              <a:rPr lang="en-US" sz="1600" b="1" i="1" dirty="0" smtClean="0">
                <a:solidFill>
                  <a:srgbClr val="FFFFFF"/>
                </a:solidFill>
                <a:latin typeface="Palatino Linotype" pitchFamily="18" charset="0"/>
                <a:ea typeface="+mn-ea"/>
                <a:cs typeface="+mn-cs"/>
              </a:rPr>
              <a:t>“Make sure you leave behind happy memories,</a:t>
            </a:r>
          </a:p>
          <a:p>
            <a:pPr algn="r">
              <a:spcAft>
                <a:spcPts val="0"/>
              </a:spcAft>
            </a:pPr>
            <a:r>
              <a:rPr lang="en-US" sz="1600" b="1" i="1" dirty="0" smtClean="0">
                <a:solidFill>
                  <a:srgbClr val="FFFFFF"/>
                </a:solidFill>
                <a:latin typeface="Palatino Linotype" pitchFamily="18" charset="0"/>
                <a:ea typeface="+mn-ea"/>
                <a:cs typeface="+mn-cs"/>
              </a:rPr>
              <a:t> not unwanted expenses.”</a:t>
            </a:r>
            <a:endParaRPr lang="en-US" sz="1600" dirty="0" smtClean="0">
              <a:solidFill>
                <a:srgbClr val="FFFFFF"/>
              </a:solidFill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3" name="Text Box 913"/>
          <p:cNvSpPr txBox="1">
            <a:spLocks noChangeArrowheads="1"/>
          </p:cNvSpPr>
          <p:nvPr userDrawn="1"/>
        </p:nvSpPr>
        <p:spPr bwMode="auto">
          <a:xfrm>
            <a:off x="76200" y="6136481"/>
            <a:ext cx="21177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r>
              <a:rPr lang="en-US" sz="900" dirty="0" smtClean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rPr>
              <a:t>2222 Street  Avenue</a:t>
            </a:r>
            <a:br>
              <a:rPr lang="en-US" sz="900" dirty="0" smtClean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en-US" sz="900" dirty="0" smtClean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rPr>
              <a:t>Anytown, NY  54321</a:t>
            </a:r>
          </a:p>
          <a:p>
            <a:pPr>
              <a:lnSpc>
                <a:spcPct val="130000"/>
              </a:lnSpc>
            </a:pPr>
            <a:r>
              <a:rPr lang="en-US" sz="900" dirty="0" smtClean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rPr>
              <a:t>www.hoefler.com</a:t>
            </a:r>
          </a:p>
        </p:txBody>
      </p:sp>
      <p:sp>
        <p:nvSpPr>
          <p:cNvPr id="14" name="Rectangle 908"/>
          <p:cNvSpPr>
            <a:spLocks noChangeArrowheads="1"/>
          </p:cNvSpPr>
          <p:nvPr userDrawn="1"/>
        </p:nvSpPr>
        <p:spPr bwMode="auto">
          <a:xfrm>
            <a:off x="3467100" y="533400"/>
            <a:ext cx="5676900" cy="1066800"/>
          </a:xfrm>
          <a:prstGeom prst="rect">
            <a:avLst/>
          </a:prstGeom>
          <a:solidFill>
            <a:srgbClr val="E8E8E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0000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93027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FA4C7614-15A9-43A8-9E98-106A33ED6C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08/06/13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EFED3CB9-049B-4F4F-82D1-8A95299C975C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2678966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ndo fx azul + linha + grafis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/>
          </p:cNvSpPr>
          <p:nvPr userDrawn="1"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pt-BR" dirty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2" name="Imagem 6" descr="HOPER_Barra azul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298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m 6" descr="HOPER_Educação_Marca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001000" y="6480467"/>
            <a:ext cx="1081118" cy="377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9459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HOPER GROUP+Grafis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6" descr="HOPER_Barra azul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298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Espaço Reservado para Número de Slide 5"/>
          <p:cNvSpPr>
            <a:spLocks noGrp="1"/>
          </p:cNvSpPr>
          <p:nvPr>
            <p:ph type="sldNum" sz="quarter" idx="10"/>
          </p:nvPr>
        </p:nvSpPr>
        <p:spPr>
          <a:xfrm>
            <a:off x="179388" y="6356350"/>
            <a:ext cx="500062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253D5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D16F9AAA-EF4E-7F4F-B1AD-210978B2D346}" type="slidenum">
              <a:rPr lang="pt-BR">
                <a:latin typeface="Calibri"/>
                <a:ea typeface="+mn-e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pt-BR" dirty="0">
              <a:latin typeface="Calibri"/>
              <a:ea typeface="+mn-ea"/>
              <a:cs typeface="+mn-cs"/>
            </a:endParaRPr>
          </a:p>
        </p:txBody>
      </p:sp>
      <p:cxnSp>
        <p:nvCxnSpPr>
          <p:cNvPr id="5" name="Conector reto 7"/>
          <p:cNvCxnSpPr/>
          <p:nvPr userDrawn="1"/>
        </p:nvCxnSpPr>
        <p:spPr>
          <a:xfrm>
            <a:off x="1230313" y="1028700"/>
            <a:ext cx="7923212" cy="1588"/>
          </a:xfrm>
          <a:prstGeom prst="line">
            <a:avLst/>
          </a:prstGeom>
          <a:ln w="12700">
            <a:solidFill>
              <a:srgbClr val="BA25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6" descr="HOPER_Educação_Marca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14281" y="325438"/>
            <a:ext cx="1904783" cy="665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079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ndo fx azul + linha + grafis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/>
          </p:cNvSpPr>
          <p:nvPr userDrawn="1"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4460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ndo fx azul + grafis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5"/>
          <p:cNvSpPr>
            <a:spLocks noGrp="1"/>
          </p:cNvSpPr>
          <p:nvPr>
            <p:ph type="sldNum" sz="quarter" idx="10"/>
          </p:nvPr>
        </p:nvSpPr>
        <p:spPr>
          <a:xfrm>
            <a:off x="179388" y="6356350"/>
            <a:ext cx="500062" cy="365125"/>
          </a:xfrm>
        </p:spPr>
        <p:txBody>
          <a:bodyPr/>
          <a:lstStyle>
            <a:lvl1pPr algn="l">
              <a:defRPr>
                <a:solidFill>
                  <a:srgbClr val="253D51"/>
                </a:solidFill>
              </a:defRPr>
            </a:lvl1pPr>
          </a:lstStyle>
          <a:p>
            <a:pPr>
              <a:defRPr/>
            </a:pPr>
            <a:fld id="{3D6A06A5-8087-1645-A24A-9F377CDCCF85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26074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latin typeface="Frutiger55Roman"/>
            </a:endParaRPr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FF7B2-9603-4FC9-8C1D-61B7F07E6737}" type="slidenum">
              <a:rPr lang="pt-BR"/>
              <a:pPr>
                <a:defRPr/>
              </a:pPr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032862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FDCC7-7FE2-C944-948E-6B92B90060E8}" type="datetimeFigureOut">
              <a:rPr lang="en-US"/>
              <a:pPr/>
              <a:t>08/06/13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0215-0E14-FE48-A3DF-1A5714E6EC35}" type="slidenum">
              <a:rPr lang="pt-BR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78597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22170223"/>
      </p:ext>
    </p:extLst>
  </p:cSld>
  <p:clrMapOvr>
    <a:masterClrMapping/>
  </p:clrMapOvr>
  <p:transition xmlns:p14="http://schemas.microsoft.com/office/powerpoint/2010/main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-108" charset="0"/>
              </a:defRPr>
            </a:lvl1pPr>
          </a:lstStyle>
          <a:p>
            <a:fld id="{1D44FD38-0A45-4534-8634-C28B7AE76845}" type="datetime1">
              <a:rPr lang="en-US"/>
              <a:pPr/>
              <a:t>08/06/13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-108" charset="0"/>
              </a:defRPr>
            </a:lvl1pPr>
          </a:lstStyle>
          <a:p>
            <a:fld id="{ED096E1D-DD4A-489C-8A56-3DE34ED0E58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083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6.jpeg"/><Relationship Id="rId1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theme" Target="../theme/theme3.xml"/><Relationship Id="rId1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Frutiger55Roman" pitchFamily="34" charset="0"/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fld id="{D0C4C4ED-A4D0-7147-8177-4D543672B183}" type="datetime1">
              <a:rPr lang="pt-BR"/>
              <a:pPr>
                <a:defRPr/>
              </a:pPr>
              <a:t>08/06/13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pt-BR"/>
              <a:t>01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Frutiger55Roman" pitchFamily="34" charset="0"/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fld id="{0E8AFFC3-E4A2-AB4B-89AE-7FA319AB6656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1" r:id="rId1"/>
    <p:sldLayoutId id="2147484017" r:id="rId2"/>
    <p:sldLayoutId id="2147484018" r:id="rId3"/>
    <p:sldLayoutId id="2147484019" r:id="rId4"/>
    <p:sldLayoutId id="2147484020" r:id="rId5"/>
    <p:sldLayoutId id="2147484022" r:id="rId6"/>
    <p:sldLayoutId id="2147484008" r:id="rId7"/>
    <p:sldLayoutId id="2147484009" r:id="rId8"/>
    <p:sldLayoutId id="2147484010" r:id="rId9"/>
    <p:sldLayoutId id="2147484026" r:id="rId10"/>
    <p:sldLayoutId id="2147484028" r:id="rId11"/>
    <p:sldLayoutId id="214748404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 cap="all">
          <a:solidFill>
            <a:srgbClr val="003366"/>
          </a:solidFill>
          <a:latin typeface="Calibri"/>
          <a:ea typeface="ＭＳ Ｐゴシック" charset="-128"/>
          <a:cs typeface="Calibri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utiger55Roman" pitchFamily="34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utiger55Roman" pitchFamily="34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utiger55Roman" pitchFamily="34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utiger55Roman" pitchFamily="34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utiger55Roman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utiger55Roman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utiger55Roman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utiger55Roman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-112" charset="0"/>
        <a:buChar char="•"/>
        <a:defRPr sz="3200" kern="1200">
          <a:solidFill>
            <a:schemeClr val="tx1"/>
          </a:solidFill>
          <a:latin typeface="Calibri"/>
          <a:ea typeface="ＭＳ Ｐゴシック" charset="-128"/>
          <a:cs typeface="Calibri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-112" charset="0"/>
        <a:buChar char="–"/>
        <a:defRPr sz="2800" kern="1200">
          <a:solidFill>
            <a:schemeClr val="tx1"/>
          </a:solidFill>
          <a:latin typeface="Calibri"/>
          <a:ea typeface="ＭＳ Ｐゴシック" charset="-128"/>
          <a:cs typeface="Calibri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-112" charset="0"/>
        <a:buChar char="•"/>
        <a:defRPr sz="2400" kern="1200">
          <a:solidFill>
            <a:schemeClr val="tx1"/>
          </a:solidFill>
          <a:latin typeface="Calibri"/>
          <a:ea typeface="ＭＳ Ｐゴシック" charset="-128"/>
          <a:cs typeface="Calibri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-112" charset="0"/>
        <a:buChar char="–"/>
        <a:defRPr sz="2000" kern="1200">
          <a:solidFill>
            <a:schemeClr val="tx1"/>
          </a:solidFill>
          <a:latin typeface="Calibri"/>
          <a:ea typeface="ＭＳ Ｐゴシック" charset="-128"/>
          <a:cs typeface="Calibri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-112" charset="0"/>
        <a:buChar char="»"/>
        <a:defRPr sz="2000" kern="1200">
          <a:solidFill>
            <a:schemeClr val="tx1"/>
          </a:solidFill>
          <a:latin typeface="Calibri"/>
          <a:ea typeface="ＭＳ Ｐゴシック" charset="-128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1" name="Picture 4530" descr="bg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6019800"/>
            <a:ext cx="9144000" cy="838200"/>
          </a:xfrm>
          <a:prstGeom prst="rect">
            <a:avLst/>
          </a:prstGeom>
          <a:gradFill flip="none" rotWithShape="1">
            <a:gsLst>
              <a:gs pos="0">
                <a:srgbClr val="000E40"/>
              </a:gs>
              <a:gs pos="100000">
                <a:srgbClr val="FFFFFF"/>
              </a:gs>
            </a:gsLst>
            <a:lin ang="0" scaled="1"/>
            <a:tileRect/>
          </a:gradFill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3" name="Text Box 913"/>
          <p:cNvSpPr txBox="1">
            <a:spLocks noChangeArrowheads="1"/>
          </p:cNvSpPr>
          <p:nvPr/>
        </p:nvSpPr>
        <p:spPr bwMode="auto">
          <a:xfrm>
            <a:off x="76200" y="6096000"/>
            <a:ext cx="1371600" cy="650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r>
              <a:rPr lang="en-US" sz="900" dirty="0" smtClean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rPr>
              <a:t>www.hoper.com.br</a:t>
            </a:r>
            <a:br>
              <a:rPr lang="en-US" sz="900" dirty="0" smtClean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en-US" sz="900" dirty="0" smtClean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rPr>
              <a:t>Foz do Iguaçu – PR</a:t>
            </a:r>
          </a:p>
          <a:p>
            <a:pPr>
              <a:lnSpc>
                <a:spcPct val="130000"/>
              </a:lnSpc>
            </a:pPr>
            <a:r>
              <a:rPr lang="en-US" sz="900" dirty="0" smtClean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rPr>
              <a:t>Brasil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6781800" y="6152250"/>
            <a:ext cx="2248786" cy="55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583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0" r:id="rId1"/>
    <p:sldLayoutId id="2147484031" r:id="rId2"/>
    <p:sldLayoutId id="2147484032" r:id="rId3"/>
    <p:sldLayoutId id="2147484033" r:id="rId4"/>
    <p:sldLayoutId id="2147484034" r:id="rId5"/>
    <p:sldLayoutId id="2147484035" r:id="rId6"/>
    <p:sldLayoutId id="2147484036" r:id="rId7"/>
    <p:sldLayoutId id="2147484037" r:id="rId8"/>
    <p:sldLayoutId id="2147484038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19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fld id="{48685A16-88FA-6146-A11A-282848DD9901}" type="datetimeFigureOut">
              <a:rPr lang="en-US"/>
              <a:pPr>
                <a:defRPr/>
              </a:pPr>
              <a:t>08/06/13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fld id="{7300C494-AA2E-5442-B1AA-BA9181E058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927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2" r:id="rId1"/>
    <p:sldLayoutId id="2147484043" r:id="rId2"/>
    <p:sldLayoutId id="2147484044" r:id="rId3"/>
    <p:sldLayoutId id="2147484045" r:id="rId4"/>
    <p:sldLayoutId id="2147484046" r:id="rId5"/>
    <p:sldLayoutId id="2147484047" r:id="rId6"/>
  </p:sldLayoutIdLst>
  <p:transition xmlns:p14="http://schemas.microsoft.com/office/powerpoint/2010/main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5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5.xml"/><Relationship Id="rId2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1.png"/><Relationship Id="rId5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image" Target="../media/image41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2.png"/><Relationship Id="rId3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49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9.png"/><Relationship Id="rId3" Type="http://schemas.openxmlformats.org/officeDocument/2006/relationships/image" Target="../media/image5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0.png"/><Relationship Id="rId3" Type="http://schemas.openxmlformats.org/officeDocument/2006/relationships/image" Target="../media/image6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2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3.png"/><Relationship Id="rId3" Type="http://schemas.openxmlformats.org/officeDocument/2006/relationships/image" Target="../media/image6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4" Type="http://schemas.openxmlformats.org/officeDocument/2006/relationships/image" Target="../media/image67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4" Type="http://schemas.openxmlformats.org/officeDocument/2006/relationships/image" Target="../media/image70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8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2.png"/><Relationship Id="rId3" Type="http://schemas.openxmlformats.org/officeDocument/2006/relationships/image" Target="../media/image73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4.png"/><Relationship Id="rId3" Type="http://schemas.openxmlformats.org/officeDocument/2006/relationships/image" Target="../media/image75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0" y="6537325"/>
            <a:ext cx="457200" cy="320675"/>
          </a:xfrm>
        </p:spPr>
        <p:txBody>
          <a:bodyPr/>
          <a:lstStyle/>
          <a:p>
            <a:pPr>
              <a:defRPr/>
            </a:pPr>
            <a:fld id="{D16F9AAA-EF4E-7F4F-B1AD-210978B2D346}" type="slidenum">
              <a:rPr lang="pt-BR" smtClean="0"/>
              <a:pPr>
                <a:defRPr/>
              </a:pPr>
              <a:t>2</a:t>
            </a:fld>
            <a:endParaRPr lang="pt-BR" dirty="0"/>
          </a:p>
        </p:txBody>
      </p:sp>
      <p:sp>
        <p:nvSpPr>
          <p:cNvPr id="3" name="TextBox 2"/>
          <p:cNvSpPr txBox="1"/>
          <p:nvPr/>
        </p:nvSpPr>
        <p:spPr>
          <a:xfrm>
            <a:off x="434280" y="1844824"/>
            <a:ext cx="8458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>
                <a:latin typeface="Calibri"/>
                <a:cs typeface="Calibri"/>
              </a:rPr>
              <a:t>REFLEXÃO SOBRE 10 INOVAÇÕES NA EDUCAÇÃO SUPERIOR MUNDIAL E SUAS CONSEQUÊNCIAS PARA A GESTÃO UNIVERSITÁRIA NO BRASIL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14532" y="4005064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>
                <a:solidFill>
                  <a:srgbClr val="800000"/>
                </a:solidFill>
                <a:latin typeface="Calibri"/>
                <a:cs typeface="Calibri"/>
              </a:rPr>
              <a:t>RYON BRAGA</a:t>
            </a:r>
            <a:endParaRPr lang="pt-BR" b="1" dirty="0">
              <a:solidFill>
                <a:srgbClr val="800000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>
            <a:spLocks noChangeArrowheads="1"/>
          </p:cNvSpPr>
          <p:nvPr/>
        </p:nvSpPr>
        <p:spPr bwMode="auto">
          <a:xfrm>
            <a:off x="467544" y="188640"/>
            <a:ext cx="8344222" cy="523220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800" b="1" dirty="0" smtClean="0">
                <a:solidFill>
                  <a:srgbClr val="011456"/>
                </a:solidFill>
              </a:rPr>
              <a:t>PREVISÕES ANTERIORES – SEMINÁRIO ABMES DE 2005</a:t>
            </a:r>
            <a:endParaRPr lang="en-US" sz="2800" b="1" dirty="0">
              <a:solidFill>
                <a:srgbClr val="011456"/>
              </a:solidFill>
            </a:endParaRP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235458314"/>
              </p:ext>
            </p:extLst>
          </p:nvPr>
        </p:nvGraphicFramePr>
        <p:xfrm>
          <a:off x="179512" y="1411402"/>
          <a:ext cx="8640960" cy="4696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3793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>
            <a:spLocks noChangeArrowheads="1"/>
          </p:cNvSpPr>
          <p:nvPr/>
        </p:nvSpPr>
        <p:spPr bwMode="auto">
          <a:xfrm>
            <a:off x="467544" y="188640"/>
            <a:ext cx="8344222" cy="523220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800" b="1" dirty="0" smtClean="0">
                <a:solidFill>
                  <a:srgbClr val="011456"/>
                </a:solidFill>
              </a:rPr>
              <a:t>PREVISÕES ANTERIORES – SEMINÁRIO ABMES DE 2005</a:t>
            </a:r>
            <a:endParaRPr lang="en-US" sz="2800" b="1" dirty="0">
              <a:solidFill>
                <a:srgbClr val="011456"/>
              </a:solidFill>
            </a:endParaRP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221196572"/>
              </p:ext>
            </p:extLst>
          </p:nvPr>
        </p:nvGraphicFramePr>
        <p:xfrm>
          <a:off x="107504" y="1324992"/>
          <a:ext cx="8964488" cy="4696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80630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2008" y="1124744"/>
            <a:ext cx="8276456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800"/>
              </a:spcAft>
            </a:pPr>
            <a:r>
              <a:rPr lang="pt-BR" sz="2400" b="1" dirty="0">
                <a:latin typeface="Calibri"/>
                <a:cs typeface="Calibri"/>
              </a:rPr>
              <a:t>A velocidade das mudanças aumenta o risco das decisões e nos obrigam a encontrar novas metodologias que nos auxiliem a antecipar, ou pelo menos visualizar o que o futuro nos reserva</a:t>
            </a:r>
            <a:r>
              <a:rPr lang="pt-BR" sz="2400" b="1" dirty="0" smtClean="0">
                <a:latin typeface="Calibri"/>
                <a:cs typeface="Calibri"/>
              </a:rPr>
              <a:t>.</a:t>
            </a:r>
          </a:p>
          <a:p>
            <a:pPr algn="just">
              <a:spcAft>
                <a:spcPts val="1800"/>
              </a:spcAft>
            </a:pPr>
            <a:r>
              <a:rPr lang="pt-BR" sz="2400" b="1" dirty="0" smtClean="0">
                <a:latin typeface="Calibri"/>
                <a:cs typeface="Calibri"/>
              </a:rPr>
              <a:t>A análise prospectiva não é um exercício de adivinhação. Ele tem como objetivo nortear a ação profilática ou antecipada.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539552" y="116632"/>
            <a:ext cx="8136904" cy="72008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 cap="all">
                <a:solidFill>
                  <a:srgbClr val="003366"/>
                </a:solidFill>
                <a:latin typeface="Calibri"/>
                <a:ea typeface="ＭＳ Ｐゴシック" charset="-128"/>
                <a:cs typeface="Calibri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utiger55Roman" pitchFamily="34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utiger55Roman" pitchFamily="34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utiger55Roman" pitchFamily="34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utiger55Roman" pitchFamily="34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utiger55Roman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utiger55Roman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utiger55Roman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utiger55Roman" pitchFamily="34" charset="0"/>
              </a:defRPr>
            </a:lvl9pPr>
          </a:lstStyle>
          <a:p>
            <a:r>
              <a:rPr lang="pt-BR" dirty="0" smtClean="0">
                <a:solidFill>
                  <a:schemeClr val="tx1"/>
                </a:solidFill>
              </a:rPr>
              <a:t>ANÁLISE PROSPECTIVA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008" y="3265207"/>
            <a:ext cx="3991992" cy="3592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79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539552" y="2420888"/>
            <a:ext cx="8136904" cy="72008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 cap="all">
                <a:solidFill>
                  <a:srgbClr val="003366"/>
                </a:solidFill>
                <a:latin typeface="Calibri"/>
                <a:ea typeface="ＭＳ Ｐゴシック" charset="-128"/>
                <a:cs typeface="Calibri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utiger55Roman" pitchFamily="34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utiger55Roman" pitchFamily="34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utiger55Roman" pitchFamily="34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utiger55Roman" pitchFamily="34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utiger55Roman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utiger55Roman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utiger55Roman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utiger55Roman" pitchFamily="34" charset="0"/>
              </a:defRPr>
            </a:lvl9pPr>
          </a:lstStyle>
          <a:p>
            <a:r>
              <a:rPr lang="pt-BR" dirty="0" smtClean="0">
                <a:solidFill>
                  <a:schemeClr val="tx1"/>
                </a:solidFill>
              </a:rPr>
              <a:t>10 INOVAÇÕES</a:t>
            </a: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129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99592" y="3308791"/>
            <a:ext cx="7581869" cy="1200329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600" b="1" dirty="0" err="1" smtClean="0"/>
              <a:t>MOOCs</a:t>
            </a:r>
            <a:endParaRPr lang="pt-BR" sz="3600" b="1" dirty="0"/>
          </a:p>
          <a:p>
            <a:pPr algn="ctr"/>
            <a:r>
              <a:rPr lang="pt-BR" sz="3600" b="1" dirty="0" err="1" smtClean="0"/>
              <a:t>Massive</a:t>
            </a:r>
            <a:r>
              <a:rPr lang="pt-BR" sz="3600" b="1" dirty="0" smtClean="0"/>
              <a:t> Open Online Courses</a:t>
            </a:r>
            <a:endParaRPr lang="pt-BR" sz="3600" b="1" dirty="0"/>
          </a:p>
        </p:txBody>
      </p:sp>
      <p:sp>
        <p:nvSpPr>
          <p:cNvPr id="4" name="Rectangle 3"/>
          <p:cNvSpPr/>
          <p:nvPr/>
        </p:nvSpPr>
        <p:spPr>
          <a:xfrm>
            <a:off x="3707904" y="1265272"/>
            <a:ext cx="1440160" cy="13234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x-none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1</a:t>
            </a:r>
            <a:endParaRPr lang="x-none" sz="8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23828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548680"/>
            <a:ext cx="2623964" cy="17478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78563" y="116632"/>
            <a:ext cx="7581869" cy="461665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b="1" dirty="0" err="1" smtClean="0"/>
              <a:t>MOOCs</a:t>
            </a:r>
            <a:r>
              <a:rPr lang="pt-BR" sz="2400" b="1" dirty="0" smtClean="0"/>
              <a:t> – </a:t>
            </a:r>
            <a:r>
              <a:rPr lang="pt-BR" sz="2400" b="1" dirty="0" err="1" smtClean="0"/>
              <a:t>Massive</a:t>
            </a:r>
            <a:r>
              <a:rPr lang="pt-BR" sz="2400" b="1" dirty="0" smtClean="0"/>
              <a:t> Open Online Courses</a:t>
            </a:r>
            <a:endParaRPr lang="pt-BR" sz="2400" b="1" dirty="0"/>
          </a:p>
        </p:txBody>
      </p:sp>
      <p:sp>
        <p:nvSpPr>
          <p:cNvPr id="4" name="Rectangle 3"/>
          <p:cNvSpPr/>
          <p:nvPr/>
        </p:nvSpPr>
        <p:spPr>
          <a:xfrm>
            <a:off x="3563888" y="836712"/>
            <a:ext cx="3816424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2000" b="1" dirty="0" smtClean="0">
                <a:latin typeface="Calibri"/>
                <a:cs typeface="Calibri"/>
              </a:rPr>
              <a:t>O </a:t>
            </a:r>
            <a:r>
              <a:rPr lang="pt-BR" sz="2000" b="1" dirty="0" err="1" smtClean="0">
                <a:latin typeface="Calibri"/>
                <a:cs typeface="Calibri"/>
              </a:rPr>
              <a:t>edX</a:t>
            </a:r>
            <a:r>
              <a:rPr lang="pt-BR" sz="2000" b="1" dirty="0" smtClean="0">
                <a:latin typeface="Calibri"/>
                <a:cs typeface="Calibri"/>
              </a:rPr>
              <a:t> pretende atingir a meta de 1 bilhão de alunos até 2020.</a:t>
            </a:r>
            <a:endParaRPr lang="pt-BR" sz="2000" b="1" dirty="0">
              <a:latin typeface="Calibri"/>
              <a:cs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527" y="2564904"/>
            <a:ext cx="4536505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000" b="1" dirty="0" err="1" smtClean="0">
                <a:latin typeface="Calibri"/>
                <a:cs typeface="Calibri"/>
              </a:rPr>
              <a:t>Coursera</a:t>
            </a:r>
            <a:r>
              <a:rPr lang="pt-BR" sz="2000" b="1" dirty="0" smtClean="0">
                <a:latin typeface="Calibri"/>
                <a:cs typeface="Calibri"/>
              </a:rPr>
              <a:t> já tem 62 universidades consorciadas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3528" y="3441194"/>
            <a:ext cx="4536504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000" b="1" dirty="0" err="1" smtClean="0">
                <a:latin typeface="Calibri"/>
                <a:cs typeface="Calibri"/>
              </a:rPr>
              <a:t>Coursera</a:t>
            </a:r>
            <a:r>
              <a:rPr lang="pt-BR" sz="2000" b="1" dirty="0" smtClean="0">
                <a:latin typeface="Calibri"/>
                <a:cs typeface="Calibri"/>
              </a:rPr>
              <a:t> – já possui 5 cursos que valem crédito universitário.</a:t>
            </a:r>
            <a:endParaRPr lang="pt-BR" sz="2000" b="1" dirty="0">
              <a:latin typeface="Calibri"/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4293096"/>
            <a:ext cx="4968552" cy="248427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563888" y="1700808"/>
            <a:ext cx="4752528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2000" b="1" dirty="0" smtClean="0">
                <a:latin typeface="Calibri"/>
                <a:cs typeface="Calibri"/>
              </a:rPr>
              <a:t>Hoje já tem 25 universidades consorciadas</a:t>
            </a:r>
            <a:endParaRPr lang="pt-BR" sz="2000" b="1" dirty="0">
              <a:latin typeface="Calibri"/>
              <a:cs typeface="Calibri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4048" y="2276872"/>
            <a:ext cx="4039604" cy="289198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79512" y="44624"/>
            <a:ext cx="576064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x-none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1</a:t>
            </a:r>
            <a:endParaRPr lang="x-none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2" name="Imagem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5229200"/>
            <a:ext cx="3716181" cy="1600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297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8563" y="116632"/>
            <a:ext cx="7581869" cy="461665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b="1" dirty="0" err="1" smtClean="0"/>
              <a:t>MOOCs</a:t>
            </a:r>
            <a:r>
              <a:rPr lang="pt-BR" sz="2400" b="1" dirty="0" smtClean="0"/>
              <a:t> – </a:t>
            </a:r>
            <a:r>
              <a:rPr lang="pt-BR" sz="2400" b="1" dirty="0" err="1" smtClean="0"/>
              <a:t>Massive</a:t>
            </a:r>
            <a:r>
              <a:rPr lang="pt-BR" sz="2400" b="1" dirty="0" smtClean="0"/>
              <a:t> Open Online Courses</a:t>
            </a:r>
            <a:endParaRPr lang="pt-BR" sz="2400" b="1" dirty="0"/>
          </a:p>
        </p:txBody>
      </p:sp>
      <p:sp>
        <p:nvSpPr>
          <p:cNvPr id="11" name="Rectangle 10"/>
          <p:cNvSpPr/>
          <p:nvPr/>
        </p:nvSpPr>
        <p:spPr>
          <a:xfrm>
            <a:off x="179512" y="44624"/>
            <a:ext cx="576064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x-none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1</a:t>
            </a:r>
            <a:endParaRPr lang="x-none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pt-BR" sz="2800" b="1" dirty="0" smtClean="0"/>
              <a:t>Como os </a:t>
            </a:r>
            <a:r>
              <a:rPr lang="pt-BR" sz="2800" b="1" dirty="0" err="1" smtClean="0"/>
              <a:t>MOOCs</a:t>
            </a:r>
            <a:r>
              <a:rPr lang="pt-BR" sz="2800" b="1" dirty="0" smtClean="0"/>
              <a:t> irão afetar as IES presenciais e o EAD?</a:t>
            </a:r>
          </a:p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pt-BR" sz="2800" b="1" dirty="0" smtClean="0"/>
              <a:t>A validação de créditos irá se tornar universal?</a:t>
            </a:r>
          </a:p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pt-BR" sz="2800" b="1" dirty="0" smtClean="0"/>
              <a:t>Se sim, a questão da marca (grife da IES) vai ser o fator decisivo, ou ainda teremos diferença de preços?</a:t>
            </a:r>
          </a:p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pt-BR" sz="2800" b="1" dirty="0" smtClean="0"/>
              <a:t>As IES competirão com os cursos online ou se utilizarão deles para compor seus currículos?</a:t>
            </a:r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39988273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99592" y="3308791"/>
            <a:ext cx="7581869" cy="1754327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600" b="1" dirty="0"/>
              <a:t>FLIPPED CLASSROOM</a:t>
            </a:r>
          </a:p>
          <a:p>
            <a:pPr algn="ctr"/>
            <a:endParaRPr lang="pt-BR" sz="3600" b="1" dirty="0"/>
          </a:p>
          <a:p>
            <a:pPr algn="ctr"/>
            <a:r>
              <a:rPr lang="pt-BR" sz="3600" b="1" dirty="0" smtClean="0"/>
              <a:t>ACTIVE LEARNING CLASSROOM</a:t>
            </a:r>
            <a:endParaRPr lang="pt-BR" sz="3600" b="1" dirty="0"/>
          </a:p>
        </p:txBody>
      </p:sp>
      <p:sp>
        <p:nvSpPr>
          <p:cNvPr id="4" name="Rectangle 3"/>
          <p:cNvSpPr/>
          <p:nvPr/>
        </p:nvSpPr>
        <p:spPr>
          <a:xfrm>
            <a:off x="3707904" y="1265272"/>
            <a:ext cx="1440160" cy="13234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x-none" sz="8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44883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899592" y="1988840"/>
            <a:ext cx="7344816" cy="1728192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 smtClean="0">
                <a:solidFill>
                  <a:srgbClr val="800000"/>
                </a:solidFill>
                <a:latin typeface="Calibri"/>
                <a:cs typeface="Calibri"/>
              </a:rPr>
              <a:t>UMA NOVA CONCEPÇÃO DE ENSINO EXIGE UMA NOVA AMBIENTAÇÃO DA SALA DE AULA</a:t>
            </a:r>
          </a:p>
        </p:txBody>
      </p:sp>
    </p:spTree>
    <p:extLst>
      <p:ext uri="{BB962C8B-B14F-4D97-AF65-F5344CB8AC3E}">
        <p14:creationId xmlns:p14="http://schemas.microsoft.com/office/powerpoint/2010/main" val="94429752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279328"/>
            <a:ext cx="8856984" cy="48139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552" y="149731"/>
            <a:ext cx="8280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solidFill>
                  <a:srgbClr val="800000"/>
                </a:solidFill>
                <a:latin typeface="Calibri"/>
                <a:cs typeface="Calibri"/>
              </a:rPr>
              <a:t>ESTE TIPO DE AMBIENTE É CONDIZENTE COM O QUE ENTENDEMOS HOJE SOBRE ENSINO E APRENDIZAGEM?</a:t>
            </a:r>
            <a:endParaRPr lang="pt-BR" sz="2400" b="1" dirty="0">
              <a:solidFill>
                <a:srgbClr val="8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035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0040" y="980728"/>
            <a:ext cx="77724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spcAft>
                <a:spcPts val="2400"/>
              </a:spcAft>
              <a:buFont typeface="+mj-lt"/>
              <a:buAutoNum type="alphaLcParenR"/>
            </a:pPr>
            <a:r>
              <a:rPr lang="pt-BR" b="1" dirty="0" smtClean="0">
                <a:solidFill>
                  <a:srgbClr val="800000"/>
                </a:solidFill>
                <a:latin typeface="Calibri"/>
                <a:cs typeface="Calibri"/>
              </a:rPr>
              <a:t>70%</a:t>
            </a:r>
            <a:r>
              <a:rPr lang="pt-BR" dirty="0" smtClean="0">
                <a:latin typeface="Calibri"/>
                <a:cs typeface="Calibri"/>
              </a:rPr>
              <a:t> através da captação de informações repassadas em </a:t>
            </a:r>
            <a:r>
              <a:rPr lang="pt-BR" b="1" dirty="0" smtClean="0">
                <a:latin typeface="Calibri"/>
                <a:cs typeface="Calibri"/>
              </a:rPr>
              <a:t>AULAS EXPOSITIVAS</a:t>
            </a:r>
            <a:r>
              <a:rPr lang="pt-BR" dirty="0" smtClean="0">
                <a:latin typeface="Calibri"/>
                <a:cs typeface="Calibri"/>
              </a:rPr>
              <a:t>.</a:t>
            </a:r>
          </a:p>
          <a:p>
            <a:pPr marL="342900" lvl="0" indent="-342900" algn="just">
              <a:spcAft>
                <a:spcPts val="2400"/>
              </a:spcAft>
              <a:buFont typeface="+mj-lt"/>
              <a:buAutoNum type="alphaLcParenR"/>
            </a:pPr>
            <a:r>
              <a:rPr lang="pt-BR" b="1" dirty="0" smtClean="0">
                <a:solidFill>
                  <a:srgbClr val="800000"/>
                </a:solidFill>
                <a:latin typeface="Calibri"/>
                <a:cs typeface="Calibri"/>
              </a:rPr>
              <a:t>20%</a:t>
            </a:r>
            <a:r>
              <a:rPr lang="pt-BR" dirty="0" smtClean="0">
                <a:latin typeface="Calibri"/>
                <a:cs typeface="Calibri"/>
              </a:rPr>
              <a:t> através da leitura das anotações das aulas e dos textos indicados pelo professor.</a:t>
            </a:r>
          </a:p>
          <a:p>
            <a:pPr marL="342900" lvl="0" indent="-342900" algn="just">
              <a:spcAft>
                <a:spcPts val="2400"/>
              </a:spcAft>
              <a:buFont typeface="+mj-lt"/>
              <a:buAutoNum type="alphaLcParenR"/>
            </a:pPr>
            <a:r>
              <a:rPr lang="pt-BR" b="1" dirty="0" smtClean="0">
                <a:solidFill>
                  <a:srgbClr val="800000"/>
                </a:solidFill>
                <a:latin typeface="Calibri"/>
                <a:cs typeface="Calibri"/>
              </a:rPr>
              <a:t>10%</a:t>
            </a:r>
            <a:r>
              <a:rPr lang="pt-BR" dirty="0" smtClean="0">
                <a:latin typeface="Calibri"/>
                <a:cs typeface="Calibri"/>
              </a:rPr>
              <a:t> através de outros meio, como: estudos em grupo; atividades de pesquisa para desenvolvimento de “trabalhos” a serem entregues; leituras complementares, etc.</a:t>
            </a:r>
            <a:endParaRPr lang="pt-BR" dirty="0">
              <a:latin typeface="Calibri"/>
              <a:cs typeface="Calibri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721568" y="116632"/>
            <a:ext cx="7810872" cy="720080"/>
          </a:xfrm>
          <a:prstGeom prst="rect">
            <a:avLst/>
          </a:prstGeom>
          <a:ln w="25400" cap="flat" cmpd="sng" algn="ctr">
            <a:solidFill>
              <a:schemeClr val="accent2"/>
            </a:solidFill>
            <a:prstDash val="solid"/>
            <a:miter lim="800000"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 cap="all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200" dirty="0" smtClean="0">
                <a:solidFill>
                  <a:schemeClr val="accent2">
                    <a:lumMod val="75000"/>
                  </a:schemeClr>
                </a:solidFill>
              </a:rPr>
              <a:t>COMO SE DÁ A APRENDIZAGEM HOJE EM NOSSAS IES</a:t>
            </a:r>
            <a:endParaRPr lang="pt-BR" sz="22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3573016"/>
            <a:ext cx="4022328" cy="28272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3597018"/>
            <a:ext cx="4176464" cy="2784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641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513656" y="116632"/>
            <a:ext cx="5866656" cy="64807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pt-BR" sz="2800" b="1" dirty="0" smtClean="0">
                <a:solidFill>
                  <a:schemeClr val="accent2">
                    <a:lumMod val="75000"/>
                  </a:schemeClr>
                </a:solidFill>
              </a:rPr>
              <a:t>AULA</a:t>
            </a:r>
            <a:endParaRPr lang="pt-BR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0040" y="908729"/>
            <a:ext cx="7772400" cy="4847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pt-BR" sz="1600" b="1" dirty="0" smtClean="0">
                <a:latin typeface="Calibri"/>
                <a:cs typeface="Calibri"/>
              </a:rPr>
              <a:t>É geralmente um processo expositivo.</a:t>
            </a:r>
          </a:p>
          <a:p>
            <a:pPr marL="342900" lvl="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pt-BR" sz="1600" b="1" dirty="0" smtClean="0">
                <a:latin typeface="Calibri"/>
                <a:cs typeface="Calibri"/>
              </a:rPr>
              <a:t>Não faz diferença se é ministrada para 10 ou para mil estudantes. Aliás, sua função é a da maximização do alcance desta atividade.</a:t>
            </a:r>
          </a:p>
          <a:p>
            <a:pPr marL="342900" lvl="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pt-BR" sz="1600" b="1" dirty="0" smtClean="0">
                <a:latin typeface="Calibri"/>
                <a:cs typeface="Calibri"/>
              </a:rPr>
              <a:t>No entanto, não é desprovido de importância.</a:t>
            </a:r>
          </a:p>
          <a:p>
            <a:pPr marL="342900" lvl="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pt-BR" sz="1600" b="1" dirty="0" smtClean="0">
                <a:latin typeface="Calibri"/>
                <a:cs typeface="Calibri"/>
              </a:rPr>
              <a:t>Ela pode ter várias funções importantes, tais como:</a:t>
            </a:r>
          </a:p>
          <a:p>
            <a:pPr marL="742950" lvl="1" indent="-285750" algn="just">
              <a:spcAft>
                <a:spcPts val="600"/>
              </a:spcAft>
              <a:buFont typeface="Arial"/>
              <a:buChar char="•"/>
            </a:pPr>
            <a:r>
              <a:rPr lang="pt-BR" sz="1400" dirty="0" smtClean="0">
                <a:latin typeface="Calibri"/>
                <a:cs typeface="Calibri"/>
              </a:rPr>
              <a:t>Estabelecer a visão de conjunto sobre determinado tema.</a:t>
            </a:r>
          </a:p>
          <a:p>
            <a:pPr marL="742950" lvl="1" indent="-285750" algn="just">
              <a:spcAft>
                <a:spcPts val="600"/>
              </a:spcAft>
              <a:buFont typeface="Arial"/>
              <a:buChar char="•"/>
            </a:pPr>
            <a:r>
              <a:rPr lang="pt-BR" sz="1400" dirty="0" smtClean="0">
                <a:latin typeface="Calibri"/>
                <a:cs typeface="Calibri"/>
              </a:rPr>
              <a:t>Apresentar informações novas e relevantes.</a:t>
            </a:r>
          </a:p>
          <a:p>
            <a:pPr marL="742950" lvl="1" indent="-285750" algn="just">
              <a:spcAft>
                <a:spcPts val="600"/>
              </a:spcAft>
              <a:buFont typeface="Arial"/>
              <a:buChar char="•"/>
            </a:pPr>
            <a:r>
              <a:rPr lang="pt-BR" sz="1400" dirty="0">
                <a:latin typeface="Calibri"/>
                <a:cs typeface="Calibri"/>
              </a:rPr>
              <a:t>E</a:t>
            </a:r>
            <a:r>
              <a:rPr lang="pt-BR" sz="1400" dirty="0" smtClean="0">
                <a:latin typeface="Calibri"/>
                <a:cs typeface="Calibri"/>
              </a:rPr>
              <a:t>lucidar um ponto de vista ou uma nova forma de raciocínio ou compreensão de determinada situação.</a:t>
            </a:r>
          </a:p>
          <a:p>
            <a:pPr marL="742950" lvl="1" indent="-285750" algn="just">
              <a:spcAft>
                <a:spcPts val="600"/>
              </a:spcAft>
              <a:buFont typeface="Arial"/>
              <a:buChar char="•"/>
            </a:pPr>
            <a:r>
              <a:rPr lang="pt-BR" sz="1400" dirty="0">
                <a:latin typeface="Calibri"/>
                <a:cs typeface="Calibri"/>
              </a:rPr>
              <a:t>S</a:t>
            </a:r>
            <a:r>
              <a:rPr lang="pt-BR" sz="1400" dirty="0" smtClean="0">
                <a:latin typeface="Calibri"/>
                <a:cs typeface="Calibri"/>
              </a:rPr>
              <a:t>ugerir questões investigativas e provocativas.</a:t>
            </a:r>
          </a:p>
          <a:p>
            <a:pPr marL="742950" lvl="1" indent="-285750" algn="just">
              <a:spcAft>
                <a:spcPts val="600"/>
              </a:spcAft>
              <a:buFont typeface="Arial"/>
              <a:buChar char="•"/>
            </a:pPr>
            <a:r>
              <a:rPr lang="pt-BR" sz="1400" dirty="0">
                <a:latin typeface="Calibri"/>
                <a:cs typeface="Calibri"/>
              </a:rPr>
              <a:t>D</a:t>
            </a:r>
            <a:r>
              <a:rPr lang="pt-BR" sz="1400" dirty="0" smtClean="0">
                <a:latin typeface="Calibri"/>
                <a:cs typeface="Calibri"/>
              </a:rPr>
              <a:t>emonstrar, a partir da experiência pessoal, como se deu a construção do conhecimento naquele ponto.</a:t>
            </a:r>
          </a:p>
          <a:p>
            <a:pPr marL="742950" lvl="1" indent="-285750" algn="just">
              <a:spcAft>
                <a:spcPts val="600"/>
              </a:spcAft>
              <a:buFont typeface="Arial"/>
              <a:buChar char="•"/>
            </a:pPr>
            <a:r>
              <a:rPr lang="pt-BR" sz="1400" dirty="0">
                <a:latin typeface="Calibri"/>
                <a:cs typeface="Calibri"/>
              </a:rPr>
              <a:t>M</a:t>
            </a:r>
            <a:r>
              <a:rPr lang="pt-BR" sz="1400" dirty="0" smtClean="0">
                <a:latin typeface="Calibri"/>
                <a:cs typeface="Calibri"/>
              </a:rPr>
              <a:t>ostrar a aplicabilidade de determinado conhecimento.</a:t>
            </a:r>
          </a:p>
          <a:p>
            <a:pPr marL="342900" lvl="0" indent="-342900" algn="just">
              <a:spcAft>
                <a:spcPts val="1800"/>
              </a:spcAft>
              <a:buFont typeface="+mj-lt"/>
              <a:buAutoNum type="arabicPeriod"/>
            </a:pPr>
            <a:r>
              <a:rPr lang="pt-BR" sz="1600" b="1" dirty="0" smtClean="0">
                <a:latin typeface="Calibri"/>
                <a:cs typeface="Calibri"/>
              </a:rPr>
              <a:t>Só não tem a função de fazer alguém aprender efetivamente.</a:t>
            </a:r>
          </a:p>
          <a:p>
            <a:pPr lvl="0" algn="ctr">
              <a:spcAft>
                <a:spcPts val="600"/>
              </a:spcAft>
            </a:pPr>
            <a:r>
              <a:rPr lang="pt-BR" b="1" dirty="0" smtClean="0">
                <a:solidFill>
                  <a:srgbClr val="800000"/>
                </a:solidFill>
                <a:latin typeface="Calibri"/>
                <a:cs typeface="Calibri"/>
              </a:rPr>
              <a:t>Pois acontece que, se um estudante ficar o tempo todo somente assistindo boas aulas, aprenderá muito pouco.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5576" y="5796552"/>
            <a:ext cx="7543800" cy="58477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600" b="1" dirty="0" smtClean="0">
                <a:solidFill>
                  <a:schemeClr val="bg1"/>
                </a:solidFill>
                <a:latin typeface="Calibri"/>
                <a:cs typeface="Calibri"/>
              </a:rPr>
              <a:t>A AULA É UM EXPEDIENTE RELEVANTE, MAS COMPLEMENTAR E SECUNDÁRIO NO PROCESSO DA APRENDIZAGEM</a:t>
            </a:r>
          </a:p>
        </p:txBody>
      </p:sp>
    </p:spTree>
    <p:extLst>
      <p:ext uri="{BB962C8B-B14F-4D97-AF65-F5344CB8AC3E}">
        <p14:creationId xmlns:p14="http://schemas.microsoft.com/office/powerpoint/2010/main" val="1135720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2636912"/>
            <a:ext cx="5665487" cy="423023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2707" y="44624"/>
            <a:ext cx="4401687" cy="34021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7544" y="1268760"/>
            <a:ext cx="3621429" cy="830997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FLIPPED CLASSROOM</a:t>
            </a:r>
          </a:p>
          <a:p>
            <a:pPr algn="ctr"/>
            <a:r>
              <a:rPr lang="pt-BR" sz="2400" b="1" dirty="0" smtClean="0"/>
              <a:t>Sala de Aula Invertida</a:t>
            </a:r>
            <a:endParaRPr lang="pt-BR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1979712" y="272842"/>
            <a:ext cx="576064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x-none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99161689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8" y="1600200"/>
            <a:ext cx="6945312" cy="52089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2700"/>
            <a:ext cx="2743200" cy="21945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8483" y="404664"/>
            <a:ext cx="6069701" cy="461665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FLIPPED CLASSROOM – Sala de Aula Invertida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4050543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4"/>
          <p:cNvSpPr txBox="1">
            <a:spLocks noChangeArrowheads="1"/>
          </p:cNvSpPr>
          <p:nvPr/>
        </p:nvSpPr>
        <p:spPr bwMode="auto">
          <a:xfrm>
            <a:off x="808218" y="44624"/>
            <a:ext cx="7508198" cy="400110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pt-BR" sz="2000" b="1" i="1" dirty="0" smtClean="0">
                <a:solidFill>
                  <a:srgbClr val="800000"/>
                </a:solidFill>
              </a:rPr>
              <a:t>Active Learning </a:t>
            </a:r>
            <a:r>
              <a:rPr lang="pt-BR" sz="2000" b="1" i="1" dirty="0" err="1" smtClean="0">
                <a:solidFill>
                  <a:srgbClr val="800000"/>
                </a:solidFill>
              </a:rPr>
              <a:t>Classroom</a:t>
            </a:r>
            <a:r>
              <a:rPr lang="pt-BR" sz="2000" b="1" i="1" dirty="0" smtClean="0">
                <a:solidFill>
                  <a:srgbClr val="800000"/>
                </a:solidFill>
              </a:rPr>
              <a:t>: </a:t>
            </a:r>
            <a:r>
              <a:rPr lang="pt-BR" sz="2000" dirty="0" smtClean="0">
                <a:solidFill>
                  <a:srgbClr val="800000"/>
                </a:solidFill>
              </a:rPr>
              <a:t>novo formato de sala de aula colaborativa</a:t>
            </a:r>
          </a:p>
        </p:txBody>
      </p:sp>
      <p:pic>
        <p:nvPicPr>
          <p:cNvPr id="15363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832" y="548681"/>
            <a:ext cx="7198568" cy="597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483768" y="6571532"/>
            <a:ext cx="47674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00" dirty="0">
                <a:latin typeface="Calibri"/>
              </a:rPr>
              <a:t>Sala no </a:t>
            </a:r>
            <a:r>
              <a:rPr lang="pt-BR" sz="1200" b="1" dirty="0">
                <a:latin typeface="Calibri"/>
              </a:rPr>
              <a:t>MIT</a:t>
            </a:r>
            <a:r>
              <a:rPr lang="pt-BR" sz="1200" dirty="0">
                <a:latin typeface="Calibri"/>
              </a:rPr>
              <a:t> </a:t>
            </a:r>
            <a:r>
              <a:rPr lang="pt-BR" sz="1200" i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(</a:t>
            </a:r>
            <a:r>
              <a:rPr lang="pt-BR" sz="1200" i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Massachusets</a:t>
            </a:r>
            <a:r>
              <a:rPr lang="pt-BR" sz="1200" i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 </a:t>
            </a:r>
            <a:r>
              <a:rPr lang="pt-BR" sz="1200" i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Institute</a:t>
            </a:r>
            <a:r>
              <a:rPr lang="pt-BR" sz="1200" i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 </a:t>
            </a:r>
            <a:r>
              <a:rPr lang="pt-BR" sz="1200" i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of</a:t>
            </a:r>
            <a:r>
              <a:rPr lang="pt-BR" sz="1200" i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 Technology)</a:t>
            </a:r>
          </a:p>
        </p:txBody>
      </p:sp>
    </p:spTree>
    <p:extLst>
      <p:ext uri="{BB962C8B-B14F-4D97-AF65-F5344CB8AC3E}">
        <p14:creationId xmlns:p14="http://schemas.microsoft.com/office/powerpoint/2010/main" val="3416476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55" y="116632"/>
            <a:ext cx="8883539" cy="25790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3068960"/>
            <a:ext cx="4896544" cy="36724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73723" y="6474822"/>
            <a:ext cx="2434781" cy="338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sz="1600" b="1" dirty="0" err="1" smtClean="0">
                <a:latin typeface="Calibri"/>
                <a:cs typeface="Calibri"/>
              </a:rPr>
              <a:t>McGill</a:t>
            </a:r>
            <a:r>
              <a:rPr lang="pt-BR" sz="1600" b="1" dirty="0" smtClean="0">
                <a:latin typeface="Calibri"/>
                <a:cs typeface="Calibri"/>
              </a:rPr>
              <a:t> </a:t>
            </a:r>
            <a:r>
              <a:rPr lang="pt-BR" sz="1600" b="1" dirty="0" err="1" smtClean="0">
                <a:latin typeface="Calibri"/>
                <a:cs typeface="Calibri"/>
              </a:rPr>
              <a:t>University</a:t>
            </a:r>
            <a:r>
              <a:rPr lang="pt-BR" sz="1600" b="1" dirty="0" smtClean="0">
                <a:latin typeface="Calibri"/>
                <a:cs typeface="Calibri"/>
              </a:rPr>
              <a:t> - Canada</a:t>
            </a:r>
            <a:endParaRPr lang="pt-BR" sz="1600" b="1" dirty="0">
              <a:latin typeface="Calibri"/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0828" y="2732798"/>
            <a:ext cx="2645668" cy="6241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6424" y="3380238"/>
            <a:ext cx="4022080" cy="3001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640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44624"/>
            <a:ext cx="6912768" cy="41200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992" y="4797152"/>
            <a:ext cx="4194060" cy="15856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4274872"/>
            <a:ext cx="3744416" cy="250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161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7384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43000"/>
            <a:ext cx="7543800" cy="4916488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23528" y="260648"/>
            <a:ext cx="7508198" cy="400110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pt-BR" sz="2000" b="1" i="1" dirty="0" smtClean="0">
                <a:solidFill>
                  <a:srgbClr val="800000"/>
                </a:solidFill>
              </a:rPr>
              <a:t>Active Learning </a:t>
            </a:r>
            <a:r>
              <a:rPr lang="pt-BR" sz="2000" b="1" i="1" dirty="0" err="1" smtClean="0">
                <a:solidFill>
                  <a:srgbClr val="800000"/>
                </a:solidFill>
              </a:rPr>
              <a:t>Classroom</a:t>
            </a:r>
            <a:r>
              <a:rPr lang="pt-BR" sz="2000" b="1" i="1" dirty="0" smtClean="0">
                <a:solidFill>
                  <a:srgbClr val="800000"/>
                </a:solidFill>
              </a:rPr>
              <a:t>: </a:t>
            </a:r>
            <a:r>
              <a:rPr lang="pt-BR" sz="2000" dirty="0" smtClean="0">
                <a:solidFill>
                  <a:srgbClr val="800000"/>
                </a:solidFill>
              </a:rPr>
              <a:t>novo formato de sala de aula colaborativa</a:t>
            </a:r>
          </a:p>
        </p:txBody>
      </p:sp>
    </p:spTree>
    <p:extLst>
      <p:ext uri="{BB962C8B-B14F-4D97-AF65-F5344CB8AC3E}">
        <p14:creationId xmlns:p14="http://schemas.microsoft.com/office/powerpoint/2010/main" val="1557162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05659"/>
            <a:ext cx="7848600" cy="5042741"/>
          </a:xfrm>
          <a:prstGeom prst="rect">
            <a:avLst/>
          </a:prstGeom>
          <a:noFill/>
          <a:ln>
            <a:noFill/>
          </a:ln>
          <a:effectLst>
            <a:outerShdw blurRad="63500" sx="100999" sy="100999" algn="ctr" rotWithShape="0">
              <a:srgbClr val="000000">
                <a:alpha val="2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11560" y="332656"/>
            <a:ext cx="7508198" cy="400110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pt-BR" sz="2000" b="1" i="1" dirty="0" smtClean="0">
                <a:solidFill>
                  <a:srgbClr val="800000"/>
                </a:solidFill>
              </a:rPr>
              <a:t>Active Learning </a:t>
            </a:r>
            <a:r>
              <a:rPr lang="pt-BR" sz="2000" b="1" i="1" dirty="0" err="1" smtClean="0">
                <a:solidFill>
                  <a:srgbClr val="800000"/>
                </a:solidFill>
              </a:rPr>
              <a:t>Classroom</a:t>
            </a:r>
            <a:r>
              <a:rPr lang="pt-BR" sz="2000" b="1" i="1" dirty="0" smtClean="0">
                <a:solidFill>
                  <a:srgbClr val="800000"/>
                </a:solidFill>
              </a:rPr>
              <a:t>: </a:t>
            </a:r>
            <a:r>
              <a:rPr lang="pt-BR" sz="2000" dirty="0" smtClean="0">
                <a:solidFill>
                  <a:srgbClr val="800000"/>
                </a:solidFill>
              </a:rPr>
              <a:t>novo formato de sala de aula colaborativa</a:t>
            </a:r>
          </a:p>
        </p:txBody>
      </p:sp>
    </p:spTree>
    <p:extLst>
      <p:ext uri="{BB962C8B-B14F-4D97-AF65-F5344CB8AC3E}">
        <p14:creationId xmlns:p14="http://schemas.microsoft.com/office/powerpoint/2010/main" val="3043656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22501"/>
            <a:ext cx="8208912" cy="51613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5589240"/>
            <a:ext cx="3225790" cy="101612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8144" y="4797152"/>
            <a:ext cx="2926257" cy="2028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687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8" y="126014"/>
            <a:ext cx="4499992" cy="33749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007" y="162018"/>
            <a:ext cx="4451987" cy="333899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096" y="4653136"/>
            <a:ext cx="2540000" cy="8001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23" y="3645024"/>
            <a:ext cx="4030629" cy="3022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772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16632"/>
            <a:ext cx="5544616" cy="41584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0282" y="4293096"/>
            <a:ext cx="3418000" cy="25626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4941168"/>
            <a:ext cx="4644008" cy="145742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6136" y="828092"/>
            <a:ext cx="3275856" cy="245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642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056" y="342038"/>
            <a:ext cx="8244408" cy="618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584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92615" y="5867400"/>
            <a:ext cx="1398985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Sala na </a:t>
            </a:r>
            <a:r>
              <a:rPr lang="pt-BR" sz="1200" i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Yale </a:t>
            </a:r>
            <a:r>
              <a:rPr lang="pt-BR" sz="1200" i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University</a:t>
            </a:r>
            <a:endParaRPr lang="pt-BR" sz="1200" i="1" dirty="0">
              <a:solidFill>
                <a:prstClr val="black">
                  <a:lumMod val="65000"/>
                  <a:lumOff val="35000"/>
                </a:prstClr>
              </a:solidFill>
              <a:latin typeface="Calibri"/>
            </a:endParaRPr>
          </a:p>
        </p:txBody>
      </p:sp>
      <p:pic>
        <p:nvPicPr>
          <p:cNvPr id="1638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76325"/>
            <a:ext cx="7200900" cy="556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55985" y="285690"/>
            <a:ext cx="750819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pt-BR" sz="2000" b="1" i="1" dirty="0" smtClean="0">
                <a:solidFill>
                  <a:srgbClr val="800000"/>
                </a:solidFill>
              </a:rPr>
              <a:t>Active Learning </a:t>
            </a:r>
            <a:r>
              <a:rPr lang="pt-BR" sz="2000" b="1" i="1" dirty="0" err="1" smtClean="0">
                <a:solidFill>
                  <a:srgbClr val="800000"/>
                </a:solidFill>
              </a:rPr>
              <a:t>Classroom</a:t>
            </a:r>
            <a:r>
              <a:rPr lang="pt-BR" sz="2000" b="1" i="1" dirty="0" smtClean="0">
                <a:solidFill>
                  <a:srgbClr val="800000"/>
                </a:solidFill>
              </a:rPr>
              <a:t>: </a:t>
            </a:r>
            <a:r>
              <a:rPr lang="pt-BR" sz="2000" dirty="0" smtClean="0">
                <a:solidFill>
                  <a:srgbClr val="800000"/>
                </a:solidFill>
              </a:rPr>
              <a:t>novo formato de sala de aula colaborativa</a:t>
            </a:r>
          </a:p>
        </p:txBody>
      </p:sp>
    </p:spTree>
    <p:extLst>
      <p:ext uri="{BB962C8B-B14F-4D97-AF65-F5344CB8AC3E}">
        <p14:creationId xmlns:p14="http://schemas.microsoft.com/office/powerpoint/2010/main" val="1334858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47664" y="260648"/>
            <a:ext cx="6483415" cy="461665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sz="2400" b="1" dirty="0" smtClean="0"/>
              <a:t>MOBILE LEARNING – Aprendizagem Móvel</a:t>
            </a:r>
            <a:endParaRPr lang="pt-BR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1124744"/>
            <a:ext cx="8136904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latin typeface="Calibri"/>
                <a:cs typeface="Calibri"/>
              </a:rPr>
              <a:t>Utilização de dispositivos móveis, principalmente </a:t>
            </a:r>
            <a:r>
              <a:rPr lang="pt-BR" sz="2000" b="1" dirty="0" err="1" smtClean="0">
                <a:latin typeface="Calibri"/>
                <a:cs typeface="Calibri"/>
              </a:rPr>
              <a:t>tablets</a:t>
            </a:r>
            <a:r>
              <a:rPr lang="pt-BR" sz="2000" b="1" dirty="0" smtClean="0">
                <a:latin typeface="Calibri"/>
                <a:cs typeface="Calibri"/>
              </a:rPr>
              <a:t> e smartphones, para facilitar o processo da aprendizagem.</a:t>
            </a:r>
            <a:endParaRPr lang="pt-BR" sz="2000" b="1" dirty="0">
              <a:latin typeface="Calibri"/>
              <a:cs typeface="Calibri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7544" y="116632"/>
            <a:ext cx="576064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x-none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3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9104" y="3003376"/>
            <a:ext cx="2819400" cy="381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96" y="2736676"/>
            <a:ext cx="6350000" cy="40767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61130" y="1844824"/>
            <a:ext cx="32508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x-none" sz="5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/>
                <a:cs typeface="Calibri"/>
              </a:rPr>
              <a:t>m</a:t>
            </a:r>
            <a:r>
              <a:rPr lang="x-none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/>
                <a:cs typeface="Calibri"/>
              </a:rPr>
              <a:t>Learning</a:t>
            </a:r>
            <a:endParaRPr lang="x-none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6110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24171"/>
            <a:ext cx="5382220" cy="62291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96136" y="1628800"/>
            <a:ext cx="3240360" cy="18158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latin typeface="Calibri"/>
                <a:cs typeface="Calibri"/>
              </a:rPr>
              <a:t>A maioria de nossos professores ainda utiliza a tecnologia desta forma!</a:t>
            </a:r>
            <a:endParaRPr lang="pt-BR" sz="2800" b="1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6551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03648" y="44624"/>
            <a:ext cx="6933797" cy="830997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GAME BASED LEARNING</a:t>
            </a:r>
          </a:p>
          <a:p>
            <a:pPr algn="ctr"/>
            <a:r>
              <a:rPr lang="pt-BR" sz="2400" b="1" dirty="0" smtClean="0"/>
              <a:t>Aprendizagem Baseada em Jogos </a:t>
            </a:r>
            <a:endParaRPr lang="pt-BR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467544" y="128826"/>
            <a:ext cx="576064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x-none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4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962931"/>
            <a:ext cx="3024336" cy="21393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160" y="947179"/>
            <a:ext cx="3024337" cy="213937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51520" y="5428381"/>
            <a:ext cx="8712968" cy="13849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pt-BR" sz="1400" b="1" dirty="0" err="1">
                <a:latin typeface="Calibri"/>
                <a:cs typeface="Calibri"/>
              </a:rPr>
              <a:t>Ludz</a:t>
            </a:r>
            <a:r>
              <a:rPr lang="pt-BR" sz="1400" b="1" dirty="0">
                <a:latin typeface="Calibri"/>
                <a:cs typeface="Calibri"/>
              </a:rPr>
              <a:t> é um jovem que deseja conhecer mais sobre a história de seus antepassados no longínquo arquipélago de Insulam, onde os níveis de energia são medidos de acordo com o conhecimento acumulado. Alunos e professores compartilham a aventura deste jogo, que objetiva trabalhar de forma lúdica conceitos da Língua Portuguesa e da Matemática, oferecendo relatórios simultâneos de cada etapa superada. Nesse percurso, </a:t>
            </a:r>
            <a:r>
              <a:rPr lang="pt-BR" sz="1400" b="1" dirty="0" err="1">
                <a:latin typeface="Calibri"/>
                <a:cs typeface="Calibri"/>
              </a:rPr>
              <a:t>mini-jogos</a:t>
            </a:r>
            <a:r>
              <a:rPr lang="pt-BR" sz="1400" b="1" dirty="0">
                <a:latin typeface="Calibri"/>
                <a:cs typeface="Calibri"/>
              </a:rPr>
              <a:t> exploram o desempenho cognitivo e aspectos </a:t>
            </a:r>
            <a:r>
              <a:rPr lang="pt-BR" sz="1400" b="1" dirty="0" err="1">
                <a:latin typeface="Calibri"/>
                <a:cs typeface="Calibri"/>
              </a:rPr>
              <a:t>socioemocionais</a:t>
            </a:r>
            <a:r>
              <a:rPr lang="pt-BR" sz="1400" b="1" dirty="0">
                <a:latin typeface="Calibri"/>
                <a:cs typeface="Calibri"/>
              </a:rPr>
              <a:t> que são pré-requisitos para a plena apropriação dos conteúdos trabalhados.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3212976"/>
            <a:ext cx="3040577" cy="215086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2160" y="3222352"/>
            <a:ext cx="3040579" cy="215086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1612" y="1700808"/>
            <a:ext cx="1968500" cy="196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87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03648" y="149731"/>
            <a:ext cx="6933797" cy="830997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GAME BASED LEARNING</a:t>
            </a:r>
          </a:p>
          <a:p>
            <a:pPr algn="ctr"/>
            <a:r>
              <a:rPr lang="pt-BR" sz="2400" b="1" dirty="0" smtClean="0"/>
              <a:t>Aprendizagem Baseada em Jogos </a:t>
            </a:r>
            <a:endParaRPr lang="pt-BR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467544" y="188640"/>
            <a:ext cx="576064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x-none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4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822" y="1556792"/>
            <a:ext cx="7610602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549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38603" y="260648"/>
            <a:ext cx="7581869" cy="461665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 smtClean="0"/>
              <a:t>CROWDLEARNING – Aprendizado Colaborativo</a:t>
            </a:r>
            <a:endParaRPr lang="pt-BR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1772816"/>
            <a:ext cx="35283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latin typeface="Calibri"/>
                <a:cs typeface="Calibri"/>
              </a:rPr>
              <a:t>Busca por conhecimento de forma colaborativa</a:t>
            </a:r>
            <a:endParaRPr lang="pt-BR" sz="2400" b="1" dirty="0">
              <a:latin typeface="Calibri"/>
              <a:cs typeface="Calibri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5536" y="116632"/>
            <a:ext cx="576064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x-none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5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4878" y="778644"/>
            <a:ext cx="4515594" cy="30103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092" y="3861048"/>
            <a:ext cx="8507380" cy="2965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934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82619" y="188640"/>
            <a:ext cx="7581869" cy="461665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 smtClean="0"/>
              <a:t>CROWDSOURCING – Construção Coletiva</a:t>
            </a:r>
            <a:endParaRPr lang="pt-BR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11560" y="829161"/>
            <a:ext cx="8136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latin typeface="Calibri"/>
                <a:cs typeface="Calibri"/>
              </a:rPr>
              <a:t>Um modelo que utiliza a inteligência e o conhecimento de um grupo de pessoas visando resolver determinados problemas, encontrando soluções ou desenvolver tecnologias</a:t>
            </a:r>
            <a:r>
              <a:rPr lang="pt-BR" sz="2000" b="1" dirty="0">
                <a:latin typeface="Calibri"/>
                <a:cs typeface="Calibri"/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251520" y="44624"/>
            <a:ext cx="1008112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x-none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5.1</a:t>
            </a:r>
            <a:endParaRPr lang="x-none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916832"/>
            <a:ext cx="3471540" cy="29189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984" y="2996952"/>
            <a:ext cx="4585444" cy="330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403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19" y="188640"/>
            <a:ext cx="2284921" cy="165618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699792" y="437763"/>
            <a:ext cx="6264696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2400" b="1" dirty="0" smtClean="0">
                <a:latin typeface="Calibri"/>
                <a:cs typeface="Calibri"/>
              </a:rPr>
              <a:t>Uma nova forma de solucionar problemas a partir de propostas </a:t>
            </a:r>
            <a:r>
              <a:rPr lang="pt-BR" sz="2400" b="1" dirty="0" smtClean="0">
                <a:solidFill>
                  <a:srgbClr val="800000"/>
                </a:solidFill>
                <a:latin typeface="Calibri"/>
                <a:cs typeface="Calibri"/>
              </a:rPr>
              <a:t>inovadoras</a:t>
            </a:r>
            <a:r>
              <a:rPr lang="pt-BR" sz="2400" b="1" dirty="0" smtClean="0">
                <a:latin typeface="Calibri"/>
                <a:cs typeface="Calibri"/>
              </a:rPr>
              <a:t>.</a:t>
            </a:r>
            <a:endParaRPr lang="pt-BR" sz="2400" b="1" dirty="0">
              <a:latin typeface="Calibri"/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944" y="3640789"/>
            <a:ext cx="5040560" cy="317258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7504" y="1988840"/>
            <a:ext cx="4572000" cy="18158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/>
            <a:r>
              <a:rPr lang="pt-BR" sz="1600" b="1" dirty="0">
                <a:latin typeface="Calibri"/>
                <a:cs typeface="Calibri"/>
              </a:rPr>
              <a:t>Desafios reais</a:t>
            </a:r>
            <a:endParaRPr lang="pt-BR" sz="1600" dirty="0">
              <a:latin typeface="Calibri"/>
              <a:cs typeface="Calibri"/>
            </a:endParaRPr>
          </a:p>
          <a:p>
            <a:pPr algn="just"/>
            <a:r>
              <a:rPr lang="pt-BR" sz="1600" dirty="0">
                <a:latin typeface="Calibri"/>
                <a:cs typeface="Calibri"/>
              </a:rPr>
              <a:t>Nas escolas aprendemos o que é certo, mas na vida fazemos o que dá certo. Em nossa Escola você terá contato com desafios reais enfrentados pelas empresas e pela sociedade. Não faremos estudos de caso, criaremos novos casos que realmente façam sentindo para as pessoas.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4" y="4149080"/>
            <a:ext cx="3348484" cy="21430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448" y="1988840"/>
            <a:ext cx="3175000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113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15833"/>
            <a:ext cx="9144000" cy="432147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3808" y="332656"/>
            <a:ext cx="3175000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9603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2649106"/>
            <a:ext cx="8354721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x-none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NOVOS MEIOS E FERRAMENTAS</a:t>
            </a:r>
            <a:endParaRPr lang="x-none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95936" y="1124744"/>
            <a:ext cx="864096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x-none" sz="6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010341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7584" y="116632"/>
            <a:ext cx="7581869" cy="461665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 err="1" smtClean="0"/>
              <a:t>ePortfólio</a:t>
            </a:r>
            <a:r>
              <a:rPr lang="pt-BR" sz="2400" dirty="0" smtClean="0"/>
              <a:t> – Portfólio Digital</a:t>
            </a:r>
            <a:endParaRPr lang="pt-BR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620688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latin typeface="Calibri"/>
                <a:cs typeface="Calibri"/>
              </a:rPr>
              <a:t>Ferramenta de armazenamento da produção intelectual do aluno em diversos meios, facilitando o acesso do professor e a avaliação</a:t>
            </a:r>
            <a:endParaRPr lang="pt-BR" b="1" dirty="0">
              <a:latin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06" y="1268760"/>
            <a:ext cx="4340370" cy="30599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984" y="3313458"/>
            <a:ext cx="4716016" cy="352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854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188640"/>
            <a:ext cx="7581869" cy="461665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 smtClean="0"/>
              <a:t>Plataforma Adaptativa</a:t>
            </a:r>
            <a:endParaRPr lang="pt-BR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908720"/>
            <a:ext cx="8136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 smtClean="0">
                <a:latin typeface="Calibri"/>
                <a:cs typeface="Calibri"/>
              </a:rPr>
              <a:t>Software que gerencia a aprendizagem e possibilita ao professor escolher atividades em função das necessidades dos alunos, reconhecida pelos erros e acertos dos exercícios propostos na plataforma.</a:t>
            </a:r>
            <a:endParaRPr lang="pt-BR" sz="2000" b="1" dirty="0">
              <a:latin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376" y="2276872"/>
            <a:ext cx="8086080" cy="3234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648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188640"/>
            <a:ext cx="7581869" cy="461665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 smtClean="0"/>
              <a:t>Plataforma Adaptativa</a:t>
            </a:r>
            <a:endParaRPr lang="pt-BR" sz="24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292079" y="1268760"/>
            <a:ext cx="3840857" cy="136815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 cap="all">
                <a:solidFill>
                  <a:srgbClr val="003366"/>
                </a:solidFill>
                <a:latin typeface="Calibri"/>
                <a:ea typeface="ＭＳ Ｐゴシック" charset="-128"/>
                <a:cs typeface="Calibri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utiger55Roman" pitchFamily="34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utiger55Roman" pitchFamily="34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utiger55Roman" pitchFamily="34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utiger55Roman" pitchFamily="34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utiger55Roman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utiger55Roman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utiger55Roman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utiger55Roman" pitchFamily="34" charset="0"/>
              </a:defRPr>
            </a:lvl9pPr>
          </a:lstStyle>
          <a:p>
            <a:r>
              <a:rPr lang="pt-BR" sz="2000" dirty="0" smtClean="0"/>
              <a:t>Acompanhamento e controle individualizado do estudante com o uso de recursos tecnológicos.</a:t>
            </a:r>
            <a:endParaRPr lang="pt-BR" sz="2000" dirty="0"/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-112" charset="0"/>
                <a:ea typeface="Arial" pitchFamily="-112" charset="0"/>
                <a:cs typeface="Arial" pitchFamily="-112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-112" charset="0"/>
                <a:ea typeface="Arial" pitchFamily="-112" charset="0"/>
                <a:cs typeface="Arial" pitchFamily="-112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-112" charset="0"/>
                <a:ea typeface="Arial" pitchFamily="-112" charset="0"/>
                <a:cs typeface="Arial" pitchFamily="-112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-112" charset="0"/>
                <a:ea typeface="Arial" pitchFamily="-112" charset="0"/>
                <a:cs typeface="Arial" pitchFamily="-112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-112" charset="0"/>
                <a:ea typeface="Arial" pitchFamily="-112" charset="0"/>
                <a:cs typeface="Arial" pitchFamily="-112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pitchFamily="-112" charset="0"/>
                <a:ea typeface="Arial" pitchFamily="-112" charset="0"/>
                <a:cs typeface="Arial" pitchFamily="-112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pitchFamily="-112" charset="0"/>
                <a:ea typeface="Arial" pitchFamily="-112" charset="0"/>
                <a:cs typeface="Arial" pitchFamily="-112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pitchFamily="-112" charset="0"/>
                <a:ea typeface="Arial" pitchFamily="-112" charset="0"/>
                <a:cs typeface="Arial" pitchFamily="-112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pitchFamily="-112" charset="0"/>
                <a:ea typeface="Arial" pitchFamily="-112" charset="0"/>
                <a:cs typeface="Arial" pitchFamily="-112" charset="0"/>
              </a:defRPr>
            </a:lvl9pPr>
          </a:lstStyle>
          <a:p>
            <a:pPr>
              <a:defRPr/>
            </a:pPr>
            <a:fld id="{3D865C8C-3157-4D46-841F-7DEBD478CCFE}" type="slidenum">
              <a:rPr lang="pt-BR" smtClean="0">
                <a:latin typeface="Arial"/>
              </a:rPr>
              <a:pPr>
                <a:defRPr/>
              </a:pPr>
              <a:t>38</a:t>
            </a:fld>
            <a:endParaRPr lang="pt-BR" dirty="0">
              <a:latin typeface="Arial"/>
            </a:endParaRPr>
          </a:p>
        </p:txBody>
      </p:sp>
      <p:pic>
        <p:nvPicPr>
          <p:cNvPr id="7" name="Picture 6" descr="4.FichaAlun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0" y="939642"/>
            <a:ext cx="5039032" cy="3029418"/>
          </a:xfrm>
          <a:prstGeom prst="rect">
            <a:avLst/>
          </a:prstGeom>
        </p:spPr>
      </p:pic>
      <p:pic>
        <p:nvPicPr>
          <p:cNvPr id="8" name="Picture 7" descr="1.ListaAluno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662" y="3537012"/>
            <a:ext cx="5524019" cy="332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903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2579" y="188640"/>
            <a:ext cx="7581869" cy="461665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 smtClean="0"/>
              <a:t>BLENDED LEARNING – Aprendizagem Híbrida</a:t>
            </a:r>
            <a:endParaRPr lang="pt-BR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427984" y="1556792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latin typeface="Calibri"/>
                <a:cs typeface="Calibri"/>
              </a:rPr>
              <a:t>Combinação do aprendizado </a:t>
            </a:r>
            <a:r>
              <a:rPr lang="pt-BR" b="1" dirty="0" err="1" smtClean="0">
                <a:latin typeface="Calibri"/>
                <a:cs typeface="Calibri"/>
              </a:rPr>
              <a:t>offline</a:t>
            </a:r>
            <a:r>
              <a:rPr lang="pt-BR" b="1" dirty="0" smtClean="0">
                <a:latin typeface="Calibri"/>
                <a:cs typeface="Calibri"/>
              </a:rPr>
              <a:t> e online dentro da sala de aula</a:t>
            </a:r>
            <a:endParaRPr lang="pt-BR" b="1" dirty="0">
              <a:latin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4132915"/>
            <a:ext cx="4608512" cy="26804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764704"/>
            <a:ext cx="3240360" cy="328745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51520" y="116632"/>
            <a:ext cx="576064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x-none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7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016" y="3406127"/>
            <a:ext cx="4390628" cy="339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489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66595" y="260648"/>
            <a:ext cx="7581869" cy="461665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 smtClean="0"/>
              <a:t>EDUCAÇÃO BASEADA EM PROJETOS</a:t>
            </a:r>
            <a:endParaRPr lang="pt-BR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9992" y="908720"/>
            <a:ext cx="4445000" cy="30607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912" y="908720"/>
            <a:ext cx="3717032" cy="480460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95536" y="116632"/>
            <a:ext cx="576064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x-none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8</a:t>
            </a:r>
          </a:p>
        </p:txBody>
      </p:sp>
      <p:pic>
        <p:nvPicPr>
          <p:cNvPr id="7" name="Espaço Reservado para 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5292080" y="4203086"/>
            <a:ext cx="2808312" cy="210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787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66595" y="260648"/>
            <a:ext cx="7581869" cy="461665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 smtClean="0"/>
              <a:t>ONE TO ONE LEARNING</a:t>
            </a:r>
            <a:endParaRPr lang="pt-BR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521" y="1124744"/>
            <a:ext cx="6512831" cy="488462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95536" y="116632"/>
            <a:ext cx="576064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x-none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601349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66595" y="231031"/>
            <a:ext cx="7581869" cy="461665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REESTRUTURAÇÃO DE CONTEÚDOS</a:t>
            </a:r>
            <a:endParaRPr lang="pt-BR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83568" y="2348880"/>
            <a:ext cx="7920880" cy="10772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latin typeface="Calibri"/>
                <a:cs typeface="Calibri"/>
              </a:rPr>
              <a:t>Conhecimento </a:t>
            </a:r>
            <a:r>
              <a:rPr lang="pt-BR" sz="3200" b="1" dirty="0" smtClean="0">
                <a:latin typeface="Calibri"/>
                <a:cs typeface="Calibri"/>
              </a:rPr>
              <a:t>útil é </a:t>
            </a:r>
            <a:r>
              <a:rPr lang="pt-BR" sz="3200" b="1" dirty="0">
                <a:latin typeface="Calibri"/>
                <a:cs typeface="Calibri"/>
              </a:rPr>
              <a:t>aquele que tem valor de uso </a:t>
            </a:r>
            <a:r>
              <a:rPr lang="pt-BR" sz="3200" b="1" dirty="0" smtClean="0">
                <a:latin typeface="Calibri"/>
                <a:cs typeface="Calibri"/>
              </a:rPr>
              <a:t>contextualizado</a:t>
            </a:r>
            <a:endParaRPr lang="pt-BR" sz="3200" dirty="0">
              <a:latin typeface="Calibri"/>
              <a:cs typeface="Calibri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7504" y="116632"/>
            <a:ext cx="864096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x-none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10</a:t>
            </a:r>
            <a:endParaRPr lang="x-none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12017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66595" y="87015"/>
            <a:ext cx="7581869" cy="461665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REESTRUTURAÇÃO DE CONTEÚDOS</a:t>
            </a:r>
            <a:endParaRPr lang="pt-BR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107504" y="44624"/>
            <a:ext cx="864096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x-none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10</a:t>
            </a:r>
            <a:endParaRPr lang="x-none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31803"/>
            <a:ext cx="9180512" cy="505358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3808" y="5775770"/>
            <a:ext cx="2222901" cy="1092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87624" y="623590"/>
            <a:ext cx="78488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pt-PT" sz="1600" dirty="0" smtClean="0">
                <a:latin typeface="Calibri"/>
                <a:ea typeface="ＭＳ 明朝"/>
                <a:cs typeface="Times New Roman"/>
              </a:rPr>
              <a:t>Situa-se em Needham, Massachusetts (14 km a oeste de Boston).</a:t>
            </a:r>
          </a:p>
          <a:p>
            <a:pPr>
              <a:spcAft>
                <a:spcPts val="0"/>
              </a:spcAft>
            </a:pPr>
            <a:r>
              <a:rPr lang="pt-PT" sz="1600" dirty="0" smtClean="0">
                <a:latin typeface="Calibri"/>
                <a:ea typeface="ＭＳ 明朝"/>
                <a:cs typeface="Times New Roman"/>
              </a:rPr>
              <a:t>Não tem disciplinas, tudo é baseado em projetos, desde o primeiro semestre. A maior parte dos projetos são voltados à solução dos problemas da comunidade. Nasceu em 2002 e já é uma das melhores escolas de engenharia do mundo.</a:t>
            </a:r>
            <a:endParaRPr lang="pt-PT" sz="1600" dirty="0">
              <a:latin typeface="Calibri"/>
              <a:ea typeface="ＭＳ 明朝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41457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66595" y="87015"/>
            <a:ext cx="7581869" cy="461665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REESTRUTURAÇÃO DE CONTEÚDOS</a:t>
            </a:r>
            <a:endParaRPr lang="pt-BR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107504" y="44624"/>
            <a:ext cx="864096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x-none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10</a:t>
            </a:r>
            <a:endParaRPr lang="x-none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328" y="1052736"/>
            <a:ext cx="6985000" cy="14097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2996952"/>
            <a:ext cx="4339768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116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8563" y="116632"/>
            <a:ext cx="7581869" cy="830997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TENDÊNCIAS DE GRANDE IMPACTO NA EDUCAÇÃO SUPERIOR</a:t>
            </a:r>
            <a:endParaRPr lang="pt-BR" sz="2400" b="1" dirty="0"/>
          </a:p>
        </p:txBody>
      </p:sp>
      <p:sp>
        <p:nvSpPr>
          <p:cNvPr id="8" name="Content Placeholder 7"/>
          <p:cNvSpPr>
            <a:spLocks noGrp="1"/>
          </p:cNvSpPr>
          <p:nvPr>
            <p:ph idx="4294967295"/>
          </p:nvPr>
        </p:nvSpPr>
        <p:spPr>
          <a:xfrm>
            <a:off x="446856" y="1523454"/>
            <a:ext cx="8229600" cy="464185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pt-BR" sz="2600" b="1" dirty="0" smtClean="0"/>
              <a:t>Crescimento da participação de mercado do ensino não formal (cursos livres).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pt-BR" sz="2600" b="1" dirty="0" smtClean="0"/>
              <a:t>Progressão não-lacunada.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pt-BR" sz="2600" b="1" dirty="0" smtClean="0"/>
              <a:t>Curadoria de conteúdo realizada pelo preceptor contextualizada para cada aluno.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pt-BR" sz="2600" b="1" dirty="0" smtClean="0"/>
              <a:t>Mudanças no sistema de avaliação da aprendizagem.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pt-BR" sz="2600" b="1" dirty="0" smtClean="0"/>
              <a:t>Gestão do desempenho docente.</a:t>
            </a:r>
            <a:endParaRPr lang="pt-BR" sz="2600" b="1" dirty="0"/>
          </a:p>
        </p:txBody>
      </p:sp>
    </p:spTree>
    <p:extLst>
      <p:ext uri="{BB962C8B-B14F-4D97-AF65-F5344CB8AC3E}">
        <p14:creationId xmlns:p14="http://schemas.microsoft.com/office/powerpoint/2010/main" val="387087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375047"/>
            <a:ext cx="7581869" cy="584776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200" b="1" dirty="0" smtClean="0"/>
              <a:t>SÍNTESE</a:t>
            </a:r>
            <a:endParaRPr lang="pt-BR" sz="3200" b="1" dirty="0"/>
          </a:p>
        </p:txBody>
      </p:sp>
      <p:sp>
        <p:nvSpPr>
          <p:cNvPr id="8" name="Content Placeholder 7"/>
          <p:cNvSpPr>
            <a:spLocks noGrp="1"/>
          </p:cNvSpPr>
          <p:nvPr>
            <p:ph idx="4294967295"/>
          </p:nvPr>
        </p:nvSpPr>
        <p:spPr>
          <a:xfrm>
            <a:off x="611560" y="1268760"/>
            <a:ext cx="7797552" cy="2769642"/>
          </a:xfrm>
        </p:spPr>
        <p:txBody>
          <a:bodyPr/>
          <a:lstStyle/>
          <a:p>
            <a:pPr marL="0" indent="0" algn="just">
              <a:spcAft>
                <a:spcPts val="1200"/>
              </a:spcAft>
              <a:buClr>
                <a:srgbClr val="800000"/>
              </a:buClr>
              <a:buSzPct val="90000"/>
              <a:buNone/>
            </a:pPr>
            <a:r>
              <a:rPr lang="pt-BR" sz="3600" b="1" dirty="0"/>
              <a:t>Surgimento de um modelo </a:t>
            </a:r>
            <a:r>
              <a:rPr lang="pt-BR" sz="3600" b="1" dirty="0">
                <a:solidFill>
                  <a:srgbClr val="800000"/>
                </a:solidFill>
              </a:rPr>
              <a:t>híbrido</a:t>
            </a:r>
            <a:r>
              <a:rPr lang="pt-BR" sz="3600" b="1" dirty="0"/>
              <a:t> de educação, mesclando atividades presenciais com atividades mediadas por tecnologia.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27585" y="4437112"/>
            <a:ext cx="7632848" cy="1200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A maior </a:t>
            </a:r>
            <a:r>
              <a:rPr lang="pt-BR" sz="2400" b="1" dirty="0" smtClean="0"/>
              <a:t>“inovação” é o </a:t>
            </a:r>
            <a:r>
              <a:rPr lang="pt-BR" sz="2400" b="1" dirty="0" smtClean="0">
                <a:solidFill>
                  <a:srgbClr val="800000"/>
                </a:solidFill>
              </a:rPr>
              <a:t>ENSINO BASEADO EM EVIDÊNCIAS </a:t>
            </a:r>
            <a:r>
              <a:rPr lang="pt-BR" sz="2400" b="1" dirty="0" smtClean="0"/>
              <a:t>que, gradativamente começa a ser utilizado nas universidades mundo afora.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190979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4" y="231031"/>
            <a:ext cx="8424936" cy="461665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TESE DA CONVERGÊNCIA DO EAD E DO PRESENCIAL</a:t>
            </a:r>
            <a:endParaRPr lang="pt-BR" sz="2400" b="1" dirty="0"/>
          </a:p>
        </p:txBody>
      </p:sp>
      <p:sp>
        <p:nvSpPr>
          <p:cNvPr id="2" name="Rectangle 1"/>
          <p:cNvSpPr/>
          <p:nvPr/>
        </p:nvSpPr>
        <p:spPr>
          <a:xfrm>
            <a:off x="539552" y="980728"/>
            <a:ext cx="7992888" cy="5324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1200"/>
              </a:spcAft>
              <a:buFont typeface="+mj-lt"/>
              <a:buAutoNum type="alphaLcParenR"/>
            </a:pPr>
            <a:r>
              <a:rPr lang="pt-BR" b="1" dirty="0">
                <a:latin typeface="Calibri"/>
                <a:ea typeface="ＭＳ 明朝"/>
                <a:cs typeface="Times New Roman"/>
              </a:rPr>
              <a:t>Crescente aceitação da sociedade e do mercado de trabalho pela formação na modalidade à distância.</a:t>
            </a:r>
          </a:p>
          <a:p>
            <a:pPr marL="342900" lvl="0" indent="-342900" algn="just">
              <a:spcAft>
                <a:spcPts val="1200"/>
              </a:spcAft>
              <a:buFont typeface="+mj-lt"/>
              <a:buAutoNum type="alphaLcParenR"/>
            </a:pPr>
            <a:r>
              <a:rPr lang="pt-BR" b="1" dirty="0">
                <a:latin typeface="Calibri"/>
                <a:ea typeface="ＭＳ 明朝"/>
                <a:cs typeface="Times New Roman"/>
              </a:rPr>
              <a:t>Convergência do perfil de público entre as modalidades de ensino (presencial e à distância).</a:t>
            </a:r>
          </a:p>
          <a:p>
            <a:pPr marL="342900" lvl="0" indent="-342900" algn="just">
              <a:spcAft>
                <a:spcPts val="1200"/>
              </a:spcAft>
              <a:buFont typeface="+mj-lt"/>
              <a:buAutoNum type="alphaLcParenR"/>
            </a:pPr>
            <a:r>
              <a:rPr lang="pt-BR" b="1" dirty="0">
                <a:latin typeface="Calibri"/>
                <a:ea typeface="ＭＳ 明朝"/>
                <a:cs typeface="Times New Roman"/>
              </a:rPr>
              <a:t>Convergência do portfólio de cursos entre as duas modalidades.</a:t>
            </a:r>
          </a:p>
          <a:p>
            <a:pPr marL="342900" lvl="0" indent="-342900" algn="just">
              <a:spcAft>
                <a:spcPts val="1200"/>
              </a:spcAft>
              <a:buFont typeface="+mj-lt"/>
              <a:buAutoNum type="alphaLcParenR"/>
            </a:pPr>
            <a:r>
              <a:rPr lang="pt-BR" b="1" dirty="0">
                <a:latin typeface="Calibri"/>
                <a:ea typeface="ＭＳ 明朝"/>
                <a:cs typeface="Times New Roman"/>
              </a:rPr>
              <a:t>Convergência nas metodologias de ensino utilizadas por ambas as modalidades.</a:t>
            </a:r>
          </a:p>
          <a:p>
            <a:pPr marL="342900" lvl="0" indent="-342900" algn="just">
              <a:spcAft>
                <a:spcPts val="1200"/>
              </a:spcAft>
              <a:buFont typeface="+mj-lt"/>
              <a:buAutoNum type="alphaLcParenR"/>
            </a:pPr>
            <a:r>
              <a:rPr lang="pt-BR" b="1" dirty="0">
                <a:latin typeface="Calibri"/>
                <a:ea typeface="ＭＳ 明朝"/>
                <a:cs typeface="Times New Roman"/>
              </a:rPr>
              <a:t>Convergência nas mídias e tecnologias utilizadas por ambas as modalidades.</a:t>
            </a:r>
          </a:p>
          <a:p>
            <a:pPr marL="342900" lvl="0" indent="-342900" algn="just">
              <a:spcAft>
                <a:spcPts val="1200"/>
              </a:spcAft>
              <a:buFont typeface="+mj-lt"/>
              <a:buAutoNum type="alphaLcParenR"/>
            </a:pPr>
            <a:r>
              <a:rPr lang="pt-BR" b="1" dirty="0">
                <a:latin typeface="Calibri"/>
                <a:ea typeface="ＭＳ 明朝"/>
                <a:cs typeface="Times New Roman"/>
              </a:rPr>
              <a:t>Possibilidade real e concreta de extensão do financiamento público ao estudante (FIES) para a modalidade à distância.</a:t>
            </a:r>
          </a:p>
          <a:p>
            <a:pPr marL="342900" lvl="0" indent="-342900" algn="just">
              <a:spcAft>
                <a:spcPts val="1200"/>
              </a:spcAft>
              <a:buFont typeface="+mj-lt"/>
              <a:buAutoNum type="alphaLcParenR"/>
            </a:pPr>
            <a:r>
              <a:rPr lang="pt-BR" b="1" dirty="0">
                <a:latin typeface="Calibri"/>
                <a:ea typeface="ＭＳ 明朝"/>
                <a:cs typeface="Times New Roman"/>
              </a:rPr>
              <a:t>Equivalência na qualidade educacional (resultado de aprendizado dos alunos) de ambas as modalidades de ensino, de acordo com as medidas oficiais do Ministério da Educação, com ligeira vantagem para a modalidade à distância.</a:t>
            </a:r>
          </a:p>
          <a:p>
            <a:pPr marL="342900" lvl="0" indent="-342900" algn="just">
              <a:spcAft>
                <a:spcPts val="1200"/>
              </a:spcAft>
              <a:buFont typeface="+mj-lt"/>
              <a:buAutoNum type="alphaLcParenR"/>
            </a:pPr>
            <a:r>
              <a:rPr lang="pt-BR" b="1" dirty="0">
                <a:latin typeface="Calibri"/>
                <a:ea typeface="ＭＳ 明朝"/>
                <a:cs typeface="Times New Roman"/>
              </a:rPr>
              <a:t>Elevação do nível de satisfação do estudante de EAD com consequente redução da evasão.</a:t>
            </a:r>
            <a:endParaRPr lang="pt-BR" b="1" dirty="0">
              <a:effectLst/>
              <a:latin typeface="Calibri"/>
              <a:ea typeface="ＭＳ 明朝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50552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4" y="375047"/>
            <a:ext cx="8424936" cy="461665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TESE DA CONVERGÊNCIA DO EAD E DO PRESENCIAL</a:t>
            </a:r>
            <a:endParaRPr lang="pt-BR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76064" y="1607309"/>
            <a:ext cx="8100392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2000" b="1" dirty="0">
                <a:latin typeface="Calibri"/>
                <a:ea typeface="ＭＳ 明朝"/>
                <a:cs typeface="Times New Roman"/>
              </a:rPr>
              <a:t>A sobrevivência </a:t>
            </a:r>
            <a:r>
              <a:rPr lang="pt-BR" sz="2000" b="1" dirty="0" smtClean="0">
                <a:latin typeface="Calibri"/>
                <a:ea typeface="ＭＳ 明朝"/>
                <a:cs typeface="Times New Roman"/>
              </a:rPr>
              <a:t>das pequenas </a:t>
            </a:r>
            <a:r>
              <a:rPr lang="pt-BR" sz="2000" b="1" dirty="0">
                <a:latin typeface="Calibri"/>
                <a:ea typeface="ＭＳ 明朝"/>
                <a:cs typeface="Times New Roman"/>
              </a:rPr>
              <a:t>instituições está atrelada às seguintes alternativas</a:t>
            </a:r>
            <a:r>
              <a:rPr lang="pt-BR" sz="2000" b="1" dirty="0" smtClean="0">
                <a:latin typeface="Calibri"/>
                <a:ea typeface="ＭＳ 明朝"/>
                <a:cs typeface="Times New Roman"/>
              </a:rPr>
              <a:t>:</a:t>
            </a:r>
          </a:p>
          <a:p>
            <a:pPr algn="just">
              <a:spcAft>
                <a:spcPts val="1200"/>
              </a:spcAft>
            </a:pPr>
            <a:endParaRPr lang="pt-BR" sz="2000" b="1" dirty="0" smtClean="0">
              <a:latin typeface="Calibri"/>
              <a:ea typeface="ＭＳ 明朝"/>
              <a:cs typeface="Times New Roman"/>
            </a:endParaRPr>
          </a:p>
          <a:p>
            <a:pPr marL="342900" indent="-342900" algn="just">
              <a:spcAft>
                <a:spcPts val="1200"/>
              </a:spcAft>
              <a:buAutoNum type="alphaLcParenBoth"/>
            </a:pPr>
            <a:r>
              <a:rPr lang="pt-BR" sz="2000" b="1" dirty="0" smtClean="0">
                <a:latin typeface="Calibri"/>
                <a:ea typeface="ＭＳ 明朝"/>
                <a:cs typeface="Times New Roman"/>
              </a:rPr>
              <a:t>elas </a:t>
            </a:r>
            <a:r>
              <a:rPr lang="pt-BR" sz="2000" b="1" dirty="0">
                <a:latin typeface="Calibri"/>
                <a:ea typeface="ＭＳ 明朝"/>
                <a:cs typeface="Times New Roman"/>
              </a:rPr>
              <a:t>atingirem um alto nível de diferenciação em seus produtos e serviços ou</a:t>
            </a:r>
            <a:r>
              <a:rPr lang="pt-BR" sz="2000" b="1" dirty="0" smtClean="0">
                <a:latin typeface="Calibri"/>
                <a:ea typeface="ＭＳ 明朝"/>
                <a:cs typeface="Times New Roman"/>
              </a:rPr>
              <a:t>;</a:t>
            </a:r>
          </a:p>
          <a:p>
            <a:pPr marL="342900" indent="-342900" algn="just">
              <a:spcAft>
                <a:spcPts val="1200"/>
              </a:spcAft>
              <a:buAutoNum type="alphaLcParenBoth"/>
            </a:pPr>
            <a:r>
              <a:rPr lang="pt-BR" sz="2000" b="1" dirty="0" smtClean="0">
                <a:latin typeface="Calibri"/>
                <a:ea typeface="ＭＳ 明朝"/>
                <a:cs typeface="Times New Roman"/>
              </a:rPr>
              <a:t>elas </a:t>
            </a:r>
            <a:r>
              <a:rPr lang="pt-BR" sz="2000" b="1" dirty="0">
                <a:latin typeface="Calibri"/>
                <a:ea typeface="ＭＳ 明朝"/>
                <a:cs typeface="Times New Roman"/>
              </a:rPr>
              <a:t>se consorciarem para viabilizar uma atuação conjunta com ganho de escala, ou ainda</a:t>
            </a:r>
            <a:r>
              <a:rPr lang="pt-BR" sz="2000" b="1" dirty="0" smtClean="0">
                <a:latin typeface="Calibri"/>
                <a:ea typeface="ＭＳ 明朝"/>
                <a:cs typeface="Times New Roman"/>
              </a:rPr>
              <a:t>;</a:t>
            </a:r>
          </a:p>
          <a:p>
            <a:pPr marL="342900" indent="-342900" algn="just">
              <a:spcAft>
                <a:spcPts val="1200"/>
              </a:spcAft>
              <a:buAutoNum type="alphaLcParenBoth"/>
            </a:pPr>
            <a:r>
              <a:rPr lang="pt-BR" sz="2000" b="1" dirty="0" smtClean="0">
                <a:latin typeface="Calibri"/>
                <a:ea typeface="ＭＳ 明朝"/>
                <a:cs typeface="Times New Roman"/>
              </a:rPr>
              <a:t>se </a:t>
            </a:r>
            <a:r>
              <a:rPr lang="pt-BR" sz="2000" b="1" dirty="0">
                <a:latin typeface="Calibri"/>
                <a:ea typeface="ＭＳ 明朝"/>
                <a:cs typeface="Times New Roman"/>
              </a:rPr>
              <a:t>associarem a algum grande grupo consolidador, para usufruir da autonomia universitária e da estrutura de EAD deste grupo. </a:t>
            </a:r>
          </a:p>
          <a:p>
            <a:pPr>
              <a:spcAft>
                <a:spcPts val="1200"/>
              </a:spcAft>
            </a:pPr>
            <a:endParaRPr lang="pt-BR" sz="2000" b="1" dirty="0"/>
          </a:p>
        </p:txBody>
      </p:sp>
    </p:spTree>
    <p:extLst>
      <p:ext uri="{BB962C8B-B14F-4D97-AF65-F5344CB8AC3E}">
        <p14:creationId xmlns:p14="http://schemas.microsoft.com/office/powerpoint/2010/main" val="29049715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187450" y="2357430"/>
            <a:ext cx="5857916" cy="1785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1200"/>
              </a:spcAft>
            </a:pPr>
            <a:r>
              <a:rPr lang="pt-BR" sz="3200" b="1" dirty="0" smtClean="0">
                <a:solidFill>
                  <a:srgbClr val="B71234"/>
                </a:solidFill>
                <a:latin typeface="Calibri"/>
                <a:cs typeface="Calibri"/>
              </a:rPr>
              <a:t>+55 45 3029-1333</a:t>
            </a:r>
          </a:p>
          <a:p>
            <a:pPr>
              <a:spcAft>
                <a:spcPts val="1200"/>
              </a:spcAft>
            </a:pPr>
            <a:r>
              <a:rPr lang="pt-BR" sz="3200" b="1" dirty="0" smtClean="0">
                <a:solidFill>
                  <a:srgbClr val="B71234"/>
                </a:solidFill>
                <a:latin typeface="Calibri"/>
                <a:cs typeface="Calibri"/>
              </a:rPr>
              <a:t>ryon@hoper.com.br</a:t>
            </a:r>
          </a:p>
          <a:p>
            <a:pPr>
              <a:spcAft>
                <a:spcPts val="1200"/>
              </a:spcAft>
            </a:pPr>
            <a:r>
              <a:rPr lang="pt-BR" sz="3200" b="1" dirty="0" smtClean="0">
                <a:solidFill>
                  <a:srgbClr val="254061"/>
                </a:solidFill>
                <a:latin typeface="Calibri"/>
                <a:cs typeface="Calibri"/>
              </a:rPr>
              <a:t>www.hoper.com.br</a:t>
            </a:r>
            <a:endParaRPr lang="pt-BR" sz="3200" b="1" dirty="0">
              <a:solidFill>
                <a:srgbClr val="254061"/>
              </a:solidFill>
              <a:latin typeface="Calibri"/>
              <a:cs typeface="Calibri"/>
            </a:endParaRPr>
          </a:p>
        </p:txBody>
      </p:sp>
      <p:sp>
        <p:nvSpPr>
          <p:cNvPr id="5" name="CaixaDeTexto 2"/>
          <p:cNvSpPr txBox="1">
            <a:spLocks noChangeArrowheads="1"/>
          </p:cNvSpPr>
          <p:nvPr/>
        </p:nvSpPr>
        <p:spPr bwMode="auto">
          <a:xfrm>
            <a:off x="1187624" y="1484784"/>
            <a:ext cx="7385078" cy="391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ts val="2800"/>
              </a:lnSpc>
            </a:pPr>
            <a:r>
              <a:rPr lang="pt-BR" sz="3600" b="1" dirty="0" smtClean="0">
                <a:solidFill>
                  <a:srgbClr val="004068"/>
                </a:solidFill>
                <a:latin typeface="Corbel" pitchFamily="34" charset="0"/>
              </a:rPr>
              <a:t>OBRIGADO</a:t>
            </a:r>
            <a:endParaRPr lang="pt-BR" sz="2600" b="1" dirty="0">
              <a:solidFill>
                <a:srgbClr val="004068"/>
              </a:solidFill>
              <a:latin typeface="Corbe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383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alizada 1">
      <a:majorFont>
        <a:latin typeface="Frutiger55Roman"/>
        <a:ea typeface=""/>
        <a:cs typeface=""/>
      </a:majorFont>
      <a:minorFont>
        <a:latin typeface="Frutiger55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C019291589991">
  <a:themeElements>
    <a:clrScheme name="theme">
      <a:dk1>
        <a:srgbClr val="000000"/>
      </a:dk1>
      <a:lt1>
        <a:srgbClr val="FFFFFF"/>
      </a:lt1>
      <a:dk2>
        <a:srgbClr val="FFFFFF"/>
      </a:dk2>
      <a:lt2>
        <a:srgbClr val="A5A5A5"/>
      </a:lt2>
      <a:accent1>
        <a:srgbClr val="165B74"/>
      </a:accent1>
      <a:accent2>
        <a:srgbClr val="429EA8"/>
      </a:accent2>
      <a:accent3>
        <a:srgbClr val="93CFD5"/>
      </a:accent3>
      <a:accent4>
        <a:srgbClr val="5E6566"/>
      </a:accent4>
      <a:accent5>
        <a:srgbClr val="838C8D"/>
      </a:accent5>
      <a:accent6>
        <a:srgbClr val="B1B6B7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C02011648999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18989</TotalTime>
  <Words>1407</Words>
  <Application>Microsoft Macintosh PowerPoint</Application>
  <PresentationFormat>On-screen Show (4:3)</PresentationFormat>
  <Paragraphs>149</Paragraphs>
  <Slides>49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49</vt:i4>
      </vt:variant>
    </vt:vector>
  </HeadingPairs>
  <TitlesOfParts>
    <vt:vector size="52" baseType="lpstr">
      <vt:lpstr>Tema do Office</vt:lpstr>
      <vt:lpstr>TC019291589991</vt:lpstr>
      <vt:lpstr>1_TC020116489991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AULA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Verdi - Criação 5</dc:creator>
  <cp:lastModifiedBy>RYON BRAGA</cp:lastModifiedBy>
  <cp:revision>654</cp:revision>
  <dcterms:created xsi:type="dcterms:W3CDTF">2010-10-11T20:48:17Z</dcterms:created>
  <dcterms:modified xsi:type="dcterms:W3CDTF">2013-06-08T10:44:55Z</dcterms:modified>
</cp:coreProperties>
</file>